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83" r:id="rId3"/>
    <p:sldId id="305" r:id="rId4"/>
    <p:sldId id="307" r:id="rId5"/>
    <p:sldId id="306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00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5" d="100"/>
          <a:sy n="75" d="100"/>
        </p:scale>
        <p:origin x="506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tern.sev-online.ch\data\Groups\Oeffentlichkeitsarbeit\Redaktion\02_Journal_SEV\24_01_Journal_20240126\Brochure%20sant&#233;%20chauffeurs%202023\2023%20Brochure%20SEV%20YSA\Documents%20Excel\Doc_SEV-r&#233;sultats%20non-pond&#233;r&#233;s_pr&#233;sentation%20mai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tern.sev-online.ch\data\Groups\Oeffentlichkeitsarbeit\Redaktion\02_Journal_SEV\24_01_Journal_20240126\Brochure%20sant&#233;%20chauffeurs%202023\2023%20Brochure%20SEV%20YSA\Resultats_PONDERES_francais_SEV-Last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723353994328614E-2"/>
          <c:y val="5.2833906710566286E-2"/>
          <c:w val="0.93193996886107899"/>
          <c:h val="0.70823297560883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Santé_pourcent!$M$65</c:f>
              <c:strCache>
                <c:ptCount val="1"/>
                <c:pt idx="0">
                  <c:v>2010 SEV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(Santé_pourcent!$L$66:$L$70,Santé_pourcent!$L$72:$L$73)</c:f>
              <c:strCache>
                <c:ptCount val="6"/>
                <c:pt idx="0">
                  <c:v>MS im Schulter oder Halsb </c:v>
                </c:pt>
                <c:pt idx="1">
                  <c:v>Abnormale Müdigkeit
</c:v>
                </c:pt>
                <c:pt idx="2">
                  <c:v>Rückenschmerzen</c:v>
                </c:pt>
                <c:pt idx="3">
                  <c:v>Schlafstörungen</c:v>
                </c:pt>
                <c:pt idx="4">
                  <c:v>Stress</c:v>
                </c:pt>
                <c:pt idx="5">
                  <c:v>Kopfschmerzen</c:v>
                </c:pt>
              </c:strCache>
              <c:extLst/>
            </c:strRef>
          </c:cat>
          <c:val>
            <c:numRef>
              <c:f>(Santé_pourcent!$M$66:$M$70,Santé_pourcent!$M$72:$M$73)</c:f>
              <c:numCache>
                <c:formatCode>0.0</c:formatCode>
                <c:ptCount val="6"/>
                <c:pt idx="0">
                  <c:v>51.036269430051817</c:v>
                </c:pt>
                <c:pt idx="1">
                  <c:v>48.186528497409327</c:v>
                </c:pt>
                <c:pt idx="2">
                  <c:v>46.891191709844563</c:v>
                </c:pt>
                <c:pt idx="3">
                  <c:v>36.787564766839374</c:v>
                </c:pt>
                <c:pt idx="4">
                  <c:v>46.632124352331608</c:v>
                </c:pt>
                <c:pt idx="5">
                  <c:v>33.549222797927463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E5AC-4DD3-BC73-248D5C7F04B5}"/>
            </c:ext>
          </c:extLst>
        </c:ser>
        <c:ser>
          <c:idx val="1"/>
          <c:order val="1"/>
          <c:tx>
            <c:strRef>
              <c:f>Santé_pourcent!$N$65</c:f>
              <c:strCache>
                <c:ptCount val="1"/>
                <c:pt idx="0">
                  <c:v>2018 SEV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(Santé_pourcent!$L$66:$L$70,Santé_pourcent!$L$72:$L$73)</c:f>
              <c:strCache>
                <c:ptCount val="6"/>
                <c:pt idx="0">
                  <c:v>MS im Schulter oder Halsb </c:v>
                </c:pt>
                <c:pt idx="1">
                  <c:v>Abnormale Müdigkeit
</c:v>
                </c:pt>
                <c:pt idx="2">
                  <c:v>Rückenschmerzen</c:v>
                </c:pt>
                <c:pt idx="3">
                  <c:v>Schlafstörungen</c:v>
                </c:pt>
                <c:pt idx="4">
                  <c:v>Stress</c:v>
                </c:pt>
                <c:pt idx="5">
                  <c:v>Kopfschmerzen</c:v>
                </c:pt>
              </c:strCache>
              <c:extLst/>
            </c:strRef>
          </c:cat>
          <c:val>
            <c:numRef>
              <c:f>(Santé_pourcent!$N$66:$N$70,Santé_pourcent!$N$72:$N$73)</c:f>
              <c:numCache>
                <c:formatCode>0.0</c:formatCode>
                <c:ptCount val="6"/>
                <c:pt idx="0">
                  <c:v>51.399491094147585</c:v>
                </c:pt>
                <c:pt idx="1">
                  <c:v>43.765903307888046</c:v>
                </c:pt>
                <c:pt idx="2">
                  <c:v>45.292620865139952</c:v>
                </c:pt>
                <c:pt idx="3">
                  <c:v>45.038167938931295</c:v>
                </c:pt>
                <c:pt idx="4">
                  <c:v>46.819338422391859</c:v>
                </c:pt>
                <c:pt idx="5">
                  <c:v>24.936386768447839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E5AC-4DD3-BC73-248D5C7F04B5}"/>
            </c:ext>
          </c:extLst>
        </c:ser>
        <c:ser>
          <c:idx val="2"/>
          <c:order val="2"/>
          <c:tx>
            <c:strRef>
              <c:f>Santé_pourcent!$O$65</c:f>
              <c:strCache>
                <c:ptCount val="1"/>
                <c:pt idx="0">
                  <c:v>2022 SEV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(Santé_pourcent!$L$66:$L$70,Santé_pourcent!$L$72:$L$73)</c:f>
              <c:strCache>
                <c:ptCount val="6"/>
                <c:pt idx="0">
                  <c:v>MS im Schulter oder Halsb </c:v>
                </c:pt>
                <c:pt idx="1">
                  <c:v>Abnormale Müdigkeit
</c:v>
                </c:pt>
                <c:pt idx="2">
                  <c:v>Rückenschmerzen</c:v>
                </c:pt>
                <c:pt idx="3">
                  <c:v>Schlafstörungen</c:v>
                </c:pt>
                <c:pt idx="4">
                  <c:v>Stress</c:v>
                </c:pt>
                <c:pt idx="5">
                  <c:v>Kopfschmerzen</c:v>
                </c:pt>
              </c:strCache>
              <c:extLst/>
            </c:strRef>
          </c:cat>
          <c:val>
            <c:numRef>
              <c:f>(Santé_pourcent!$O$66:$O$70,Santé_pourcent!$O$72:$O$73)</c:f>
              <c:numCache>
                <c:formatCode>0.0</c:formatCode>
                <c:ptCount val="6"/>
                <c:pt idx="0">
                  <c:v>59.411764705882355</c:v>
                </c:pt>
                <c:pt idx="1">
                  <c:v>51.372549019607838</c:v>
                </c:pt>
                <c:pt idx="2">
                  <c:v>48.627450980392155</c:v>
                </c:pt>
                <c:pt idx="3">
                  <c:v>47.450980392156858</c:v>
                </c:pt>
                <c:pt idx="4">
                  <c:v>44.901960784313729</c:v>
                </c:pt>
                <c:pt idx="5">
                  <c:v>29.019607843137258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E5AC-4DD3-BC73-248D5C7F04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2245696"/>
        <c:axId val="451041056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Santé_pourcent!$P$65</c15:sqref>
                        </c15:formulaRef>
                      </c:ext>
                    </c:extLst>
                    <c:strCache>
                      <c:ptCount val="1"/>
                      <c:pt idx="0">
                        <c:v>2022 Alle Gewerkschaften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(Santé_pourcent!$L$66:$L$70,Santé_pourcent!$L$72:$L$73)</c15:sqref>
                        </c15:formulaRef>
                      </c:ext>
                    </c:extLst>
                    <c:strCache>
                      <c:ptCount val="6"/>
                      <c:pt idx="0">
                        <c:v>MS im Schulter oder Halsb </c:v>
                      </c:pt>
                      <c:pt idx="1">
                        <c:v>Abnormale Müdigkeit
</c:v>
                      </c:pt>
                      <c:pt idx="2">
                        <c:v>Rückenschmerzen</c:v>
                      </c:pt>
                      <c:pt idx="3">
                        <c:v>Schlafstörungen</c:v>
                      </c:pt>
                      <c:pt idx="4">
                        <c:v>Stress</c:v>
                      </c:pt>
                      <c:pt idx="5">
                        <c:v>Kopfschmerzen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(Santé_pourcent!$P$66:$P$70,Santé_pourcent!$P$72:$P$73)</c15:sqref>
                        </c15:formulaRef>
                      </c:ext>
                    </c:extLst>
                    <c:numCache>
                      <c:formatCode>0.0</c:formatCode>
                      <c:ptCount val="6"/>
                      <c:pt idx="0">
                        <c:v>56.7</c:v>
                      </c:pt>
                      <c:pt idx="1">
                        <c:v>51.4</c:v>
                      </c:pt>
                      <c:pt idx="2">
                        <c:v>50</c:v>
                      </c:pt>
                      <c:pt idx="3">
                        <c:v>46.2</c:v>
                      </c:pt>
                      <c:pt idx="4">
                        <c:v>43.1</c:v>
                      </c:pt>
                      <c:pt idx="5">
                        <c:v>31.8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E5AC-4DD3-BC73-248D5C7F04B5}"/>
                  </c:ext>
                </c:extLst>
              </c15:ser>
            </c15:filteredBarSeries>
          </c:ext>
        </c:extLst>
      </c:barChart>
      <c:catAx>
        <c:axId val="54224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51041056"/>
        <c:crosses val="autoZero"/>
        <c:auto val="1"/>
        <c:lblAlgn val="ctr"/>
        <c:lblOffset val="100"/>
        <c:noMultiLvlLbl val="0"/>
      </c:catAx>
      <c:valAx>
        <c:axId val="451041056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42245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5400000" vert="horz" anchor="b" anchorCtr="0"/>
    <a:lstStyle/>
    <a:p>
      <a:pPr>
        <a:defRPr sz="1600" baseline="0"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≤35 Jahre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Arret!$AI$41:$AL$41</c:f>
              <c:strCache>
                <c:ptCount val="4"/>
                <c:pt idx="0">
                  <c:v>Krankschreibung</c:v>
                </c:pt>
                <c:pt idx="1">
                  <c:v>Unfall</c:v>
                </c:pt>
                <c:pt idx="2">
                  <c:v>Berufskrankheit</c:v>
                </c:pt>
                <c:pt idx="3">
                  <c:v>Fahren, ohne in der Lage zu sein</c:v>
                </c:pt>
              </c:strCache>
              <c:extLst/>
            </c:strRef>
          </c:cat>
          <c:val>
            <c:numRef>
              <c:f>Arret!$AI$42:$AL$42</c:f>
              <c:numCache>
                <c:formatCode>General</c:formatCode>
                <c:ptCount val="4"/>
                <c:pt idx="0">
                  <c:v>49.658994890925698</c:v>
                </c:pt>
                <c:pt idx="1">
                  <c:v>12.938865711140201</c:v>
                </c:pt>
                <c:pt idx="2">
                  <c:v>34.0395429968478</c:v>
                </c:pt>
                <c:pt idx="3">
                  <c:v>34.700870734812298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7310-4A2B-8FE5-86A5C9AA081A}"/>
            </c:ext>
          </c:extLst>
        </c:ser>
        <c:ser>
          <c:idx val="1"/>
          <c:order val="1"/>
          <c:tx>
            <c:v>36-45 Jahre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Arret!$AI$41:$AL$41</c:f>
              <c:strCache>
                <c:ptCount val="4"/>
                <c:pt idx="0">
                  <c:v>Krankschreibung</c:v>
                </c:pt>
                <c:pt idx="1">
                  <c:v>Unfall</c:v>
                </c:pt>
                <c:pt idx="2">
                  <c:v>Berufskrankheit</c:v>
                </c:pt>
                <c:pt idx="3">
                  <c:v>Fahren, ohne in der Lage zu sein</c:v>
                </c:pt>
              </c:strCache>
              <c:extLst/>
            </c:strRef>
          </c:cat>
          <c:val>
            <c:numRef>
              <c:f>Arret!$AI$43:$AL$43</c:f>
              <c:numCache>
                <c:formatCode>General</c:formatCode>
                <c:ptCount val="4"/>
                <c:pt idx="0">
                  <c:v>58.908762653058297</c:v>
                </c:pt>
                <c:pt idx="1">
                  <c:v>17.387414552587</c:v>
                </c:pt>
                <c:pt idx="2">
                  <c:v>33.777435970325897</c:v>
                </c:pt>
                <c:pt idx="3">
                  <c:v>38.055626993722299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7310-4A2B-8FE5-86A5C9AA081A}"/>
            </c:ext>
          </c:extLst>
        </c:ser>
        <c:ser>
          <c:idx val="2"/>
          <c:order val="2"/>
          <c:tx>
            <c:v>46-55 Jahre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Arret!$AI$41:$AL$41</c:f>
              <c:strCache>
                <c:ptCount val="4"/>
                <c:pt idx="0">
                  <c:v>Krankschreibung</c:v>
                </c:pt>
                <c:pt idx="1">
                  <c:v>Unfall</c:v>
                </c:pt>
                <c:pt idx="2">
                  <c:v>Berufskrankheit</c:v>
                </c:pt>
                <c:pt idx="3">
                  <c:v>Fahren, ohne in der Lage zu sein</c:v>
                </c:pt>
              </c:strCache>
              <c:extLst/>
            </c:strRef>
          </c:cat>
          <c:val>
            <c:numRef>
              <c:f>Arret!$AI$44:$AL$44</c:f>
              <c:numCache>
                <c:formatCode>General</c:formatCode>
                <c:ptCount val="4"/>
                <c:pt idx="0">
                  <c:v>51.046780735260199</c:v>
                </c:pt>
                <c:pt idx="1">
                  <c:v>14.5355356385832</c:v>
                </c:pt>
                <c:pt idx="2">
                  <c:v>37.230152268417299</c:v>
                </c:pt>
                <c:pt idx="3">
                  <c:v>27.5551468757353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7310-4A2B-8FE5-86A5C9AA081A}"/>
            </c:ext>
          </c:extLst>
        </c:ser>
        <c:ser>
          <c:idx val="3"/>
          <c:order val="3"/>
          <c:tx>
            <c:v>≥ 56 Jahre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Arret!$AI$41:$AL$41</c:f>
              <c:strCache>
                <c:ptCount val="4"/>
                <c:pt idx="0">
                  <c:v>Krankschreibung</c:v>
                </c:pt>
                <c:pt idx="1">
                  <c:v>Unfall</c:v>
                </c:pt>
                <c:pt idx="2">
                  <c:v>Berufskrankheit</c:v>
                </c:pt>
                <c:pt idx="3">
                  <c:v>Fahren, ohne in der Lage zu sein</c:v>
                </c:pt>
              </c:strCache>
              <c:extLst/>
            </c:strRef>
          </c:cat>
          <c:val>
            <c:numRef>
              <c:f>Arret!$AI$45:$AL$45</c:f>
              <c:numCache>
                <c:formatCode>General</c:formatCode>
                <c:ptCount val="4"/>
                <c:pt idx="0">
                  <c:v>49.274885885138097</c:v>
                </c:pt>
                <c:pt idx="1">
                  <c:v>16.0101258812462</c:v>
                </c:pt>
                <c:pt idx="2">
                  <c:v>40.465189392262403</c:v>
                </c:pt>
                <c:pt idx="3">
                  <c:v>30.576718939289801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7310-4A2B-8FE5-86A5C9AA08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09220880"/>
        <c:axId val="1341937184"/>
      </c:barChart>
      <c:catAx>
        <c:axId val="1309220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41937184"/>
        <c:crosses val="autoZero"/>
        <c:auto val="1"/>
        <c:lblAlgn val="ctr"/>
        <c:lblOffset val="100"/>
        <c:noMultiLvlLbl val="0"/>
      </c:catAx>
      <c:valAx>
        <c:axId val="1341937184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09220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AA1EC4-E230-4947-8944-0B205100A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50594D-508D-4974-B799-04AA4A58C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801F1D-94FA-4078-9186-45188BF0F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1F3D2B-FCFF-4224-A50D-816F65622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262504-3683-49B3-98FC-D5BE5CA3E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52776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98846F-1626-4016-B059-B4FF957EF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D22749-E044-4A90-A785-637CCF3A5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4113F63-A4FC-4B8F-8A79-F50769458E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DCB239-F9C2-4D08-8563-8A9E1BEFA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923058-542E-43EF-87A0-74E6766AE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B16064-A712-48AC-86CE-D82663EC3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182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756F0E-B514-4817-B265-83D96FA0A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F1607EA-475C-4A1D-9FEC-9F95304177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5C100B-45AA-4EEF-A721-87796580C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300218-C2FF-4358-8EB6-1A71FDE8F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F099DCB-E026-43F7-820D-19A883C2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B07AE8-813D-4DF6-BF68-0A23FCC80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6407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DADB46-B5AE-431F-90A6-86B13B69B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B1CCA80-51D9-4294-8C37-7BF944BF5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66F029-CBCD-4BE5-820A-89F31DFA4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44B8A6-F629-431C-8ED7-236A6BA83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6F14C7-3E61-4FA3-A1FD-3830A20A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4836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90D8D62-58DC-4139-B405-4AD661C5F2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6EDCF63-A484-4709-B5F5-67E8CA660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5F5C09-DE4C-4211-AC8D-F12405070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24E373-F114-4294-98D5-0033522E1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385803-3C00-4EB7-8001-A4B505763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12000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69C442E0-74FA-424A-90CA-2E7C84F4EA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62" b="27536"/>
          <a:stretch/>
        </p:blipFill>
        <p:spPr>
          <a:xfrm>
            <a:off x="10591800" y="6076949"/>
            <a:ext cx="13144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413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355A42-6381-4F37-A9FC-144AB0485F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B32125-DD5B-427E-9BB4-279AFD8F2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C38470-929F-4E96-B024-03CF322D6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C10929-2EB4-4348-B728-73C4E50B5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E018F0-F278-40EF-9C30-CBC48B60B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32691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F5F69C-F951-4A1D-874E-909D06512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73CC96-7AA7-41E4-B6F8-1A1DB8F70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D2D2E8-7879-4514-A707-D4906B539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C45A25-7AFF-4EA3-98F4-132EDA2F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D739CA-4D0C-4E62-B336-01486E4C1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77985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47B34B-D64F-46DB-A097-DAADAAE22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55D2007-CABF-49D6-BF04-E0134B2AC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FC1EB6-2EF6-4B83-ABD7-05989FBD6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39DBB5-0DC4-4462-81BB-419C30528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6DF124-110D-486D-BBBD-B64FAA79C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86418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8D62D0-DAA6-40E3-BDDA-99874525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631AD4-409A-4271-8838-43C4FBDCB9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696D8EA-7CA9-446E-A06C-742F617BD4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2ECAEB6-413A-46C1-B4F1-DC0D05F53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517BD8A-EEF8-4568-9592-AF002E781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EFE925-2574-4392-A449-5F266DA75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543364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EB6E0B-2783-4D29-A62D-702AB85DA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B5F3B5-9CD6-4976-A022-9F6BF076D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1169BA-4C28-443D-B16E-10B91AA2E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161F2C7-9E07-4A5F-A144-FA95E8712C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1733181-18A3-4401-8D6E-DBE925ED99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D8E9369-16B2-43E3-BB23-6C97220C2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2CB4C3E-122A-4B14-B499-489BE15FA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D9BEC6C-6542-4CFD-AAF3-825877636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3960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BDFA98-B8DB-4CB5-A152-211F0F3CB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A76494-5A40-4DFD-B05E-E384C2DA5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2A7FAA-75B6-474F-A9EC-2E4FEDFB9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6EBD9A-EAC2-4275-995D-081432271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C26A0D-417B-4DBF-984A-87462EA33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357773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0EA573-4771-46B4-9087-D415E02DC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A96FA7B-FEA8-4DEA-A14E-46A6D50C7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7E066EF-4799-478A-954D-58174B105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F4F6AD3-37E0-42A1-8C21-FBE6C91F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6973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C867BED-5AF0-4342-9272-5481AF5A4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1DBFAC2-0EF3-414C-B4FD-F81CCE60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5330D12-CA9D-4CDD-AC1F-7E5CA411C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118860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B55A57-FCFB-48DD-80FB-4250735A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DE40A3-A859-4E82-B6B2-F226CF37D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F914D2B-48A3-472B-81A7-A5FC8E436A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3E3474-B47C-47C9-8445-77E1B94A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70A5B6-C6CC-42FA-9F25-304402333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C9216A-F928-4CD9-A5E6-4D751A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8965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40E61E-85A7-4850-8B9F-E88732D8A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B05D760-04DF-4D59-AB55-A285A68822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FF06EC5-46B5-4594-99F1-AD80131808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AFC437-354F-42B1-B00E-D1E0D9BAC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1B5ABA-1D90-4B33-B1EC-B9F273D9A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8C90B8-1093-4684-9E05-6CE2153C0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168815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10F991-2175-416C-8097-F1A98F7E9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2B59BD2-03F1-4C31-8B7A-9426B6320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82FBAD-D9DD-4489-A11C-FAB82B2C6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E9061B-2B7A-4BC9-A0E0-9BEF920CE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A80F3F-E4CF-49E7-B283-1E138EF88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659215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9E3E2FA-1B79-4725-88BF-7D904CF869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5756B7F-17B9-4401-A36E-1CCEE66364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C427A2-29E8-4DF9-BBB8-83B8C6AD5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9B0633-579B-49A4-B54F-FDC8DA84C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D0BD75-707C-48F1-AB06-AD1EA664A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66646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34C4DE-58EF-4982-9C34-C768931BD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BD63F2-1C15-4529-92EA-EAEEB4100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09336D-15FA-4244-A69B-924B7B162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67CAD1-4495-4E9D-AF58-18707FAB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918BEC-C471-4FE3-A97B-820063ECC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30093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264BBD-6CF2-4E8C-A195-BCFD09B54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3332D1-5446-437B-8465-0BB14E961B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8882DF-C548-46D1-8462-7B05C2D32C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9674C15-6A3A-4886-8A25-C9E76C330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395A67-E704-4601-BA06-9F609F616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A14969-5355-4502-BB9F-2559F01AB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8341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120D64-EF66-47FA-BEAE-F2F2970E2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5F2A3C-9EC0-493D-A1B8-0406DF01C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0552C57-659B-47EC-8EEA-A6A746ED5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FF7238A-8867-4BAC-AF2B-D946F4E46E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976130B-B391-4C4B-8BB5-CB608D139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5CC7806-BFB9-4315-B3B9-61CD64DCB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D277781-F624-4264-BCBE-513A2E457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6D304D8-2984-406A-818D-12097C238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64430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61D91A-67EF-4CF7-BF47-F89237F25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7ED7A33-81DB-4A17-9013-EEDFA14AD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3D71791-1157-4F38-85B0-F1FC0094B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5B68992-DEAB-43AB-8623-ABB0A3AAE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42816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98F7C8E8-2AAD-4835-A220-2487DC80858C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6140" y="6005780"/>
            <a:ext cx="2034602" cy="644356"/>
          </a:xfrm>
          <a:prstGeom prst="rect">
            <a:avLst/>
          </a:prstGeom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BE54492F-3A15-4BC2-B6F6-98A07BAE918E}"/>
              </a:ext>
            </a:extLst>
          </p:cNvPr>
          <p:cNvCxnSpPr>
            <a:cxnSpLocks/>
          </p:cNvCxnSpPr>
          <p:nvPr userDrawn="1"/>
        </p:nvCxnSpPr>
        <p:spPr>
          <a:xfrm flipH="1">
            <a:off x="304800" y="6557554"/>
            <a:ext cx="9527178" cy="0"/>
          </a:xfrm>
          <a:prstGeom prst="line">
            <a:avLst/>
          </a:prstGeom>
          <a:ln w="73025">
            <a:solidFill>
              <a:srgbClr val="C600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917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3099D159-4FE5-46C1-88D0-D821A1A107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523" y="5829300"/>
            <a:ext cx="1420579" cy="83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032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51F198FA-2BD4-44E4-945C-AC3F3734AE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5369404"/>
            <a:ext cx="152400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292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AA9BFBE-CDB4-495F-A34C-FD6F344B2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AEC81D-71AE-45D1-9705-DC10D23E5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98CF50-421D-4AD5-9628-99F86226FB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4A0F90-29E4-4C37-8C63-6908F84FA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056DEE-6B8E-4684-830F-B0A0FBD96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0475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1" r:id="rId8"/>
    <p:sldLayoutId id="2147483674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B61E655-CC13-4BF9-982F-AF7DB6AB8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0B9AB8-58F1-448A-A1D3-3C64A2C2B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3D08EA-07A8-4B89-935E-E4F3546420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57BAAB-B5F9-4843-90B1-A3021BFB64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AF9BC7-EACE-417A-A16B-891235DD09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433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B5E4CB6-984E-42BA-99BD-1E5B614F553C}"/>
              </a:ext>
            </a:extLst>
          </p:cNvPr>
          <p:cNvSpPr txBox="1"/>
          <p:nvPr/>
        </p:nvSpPr>
        <p:spPr>
          <a:xfrm>
            <a:off x="542260" y="222471"/>
            <a:ext cx="1088762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2800" b="1" dirty="0">
                <a:latin typeface="Arial" panose="020B0604020202020204" pitchFamily="34" charset="0"/>
                <a:cs typeface="Arial" panose="020B0604020202020204" pitchFamily="34" charset="0"/>
              </a:rPr>
              <a:t>VPT-Branchentagung Bus</a:t>
            </a:r>
          </a:p>
          <a:p>
            <a:r>
              <a:rPr lang="de-CH" sz="2800" b="1" dirty="0">
                <a:latin typeface="Arial" panose="020B0604020202020204" pitchFamily="34" charset="0"/>
                <a:cs typeface="Arial" panose="020B0604020202020204" pitchFamily="34" charset="0"/>
              </a:rPr>
              <a:t>22. Mai 2024</a:t>
            </a:r>
            <a:endParaRPr lang="fr-CH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800" dirty="0" err="1">
                <a:latin typeface="Arial" panose="020B0604020202020204" pitchFamily="34" charset="0"/>
                <a:cs typeface="Arial" panose="020B0604020202020204" pitchFamily="34" charset="0"/>
              </a:rPr>
              <a:t>Überlegungen</a:t>
            </a:r>
            <a:r>
              <a:rPr lang="fr-CH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2800" dirty="0" err="1">
                <a:latin typeface="Arial" panose="020B0604020202020204" pitchFamily="34" charset="0"/>
                <a:cs typeface="Arial" panose="020B0604020202020204" pitchFamily="34" charset="0"/>
              </a:rPr>
              <a:t>zur</a:t>
            </a:r>
            <a:r>
              <a:rPr lang="fr-CH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dirty="0" err="1">
                <a:latin typeface="Arial" panose="020B0604020202020204" pitchFamily="34" charset="0"/>
                <a:cs typeface="Arial" panose="020B0604020202020204" pitchFamily="34" charset="0"/>
              </a:rPr>
              <a:t>Broschüre</a:t>
            </a:r>
            <a:endParaRPr lang="fr-CH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800" dirty="0">
                <a:latin typeface="Arial" panose="020B0604020202020204" pitchFamily="34" charset="0"/>
                <a:cs typeface="Arial" panose="020B0604020202020204" pitchFamily="34" charset="0"/>
              </a:rPr>
              <a:t>« So lange man </a:t>
            </a:r>
            <a:r>
              <a:rPr lang="fr-CH" sz="2800" dirty="0" err="1">
                <a:latin typeface="Arial" panose="020B0604020202020204" pitchFamily="34" charset="0"/>
                <a:cs typeface="Arial" panose="020B0604020202020204" pitchFamily="34" charset="0"/>
              </a:rPr>
              <a:t>gesund</a:t>
            </a:r>
            <a:r>
              <a:rPr lang="fr-CH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dirty="0" err="1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fr-CH" sz="2800" dirty="0">
                <a:latin typeface="Arial" panose="020B0604020202020204" pitchFamily="34" charset="0"/>
                <a:cs typeface="Arial" panose="020B0604020202020204" pitchFamily="34" charset="0"/>
              </a:rPr>
              <a:t>… »</a:t>
            </a:r>
            <a:endParaRPr lang="fr-CH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03470F5-80B6-1FE5-6715-7F0ADCC43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021" y="298524"/>
            <a:ext cx="4484357" cy="63370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74990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B5E4CB6-984E-42BA-99BD-1E5B614F553C}"/>
              </a:ext>
            </a:extLst>
          </p:cNvPr>
          <p:cNvSpPr txBox="1"/>
          <p:nvPr/>
        </p:nvSpPr>
        <p:spPr>
          <a:xfrm>
            <a:off x="860516" y="461010"/>
            <a:ext cx="10310948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Verwendungszwecke</a:t>
            </a:r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Broschüre</a:t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Unsere Kollegen: 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Infos und Danksagungen</a:t>
            </a: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fr-CH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Nicht-Gewerkschaftsmitglieder</a:t>
            </a:r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Brief an die Unternehmen des öffentlichen Verkehrs: 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Forderungen: bessere Arbeitszeiten, kürzere Arbeitszeiten, Einführung von Teilzeitarbeit, die Möglichkeit, während der Fahrzeit aufzustehen und auf die Toilette zu gehen. Massnahmen für Frauen. Wiederbelebung des Runden Tisches? </a:t>
            </a:r>
            <a:b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Brief an die Auftraggeber: Gemeinden/Kantone . 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Übereinstimmung zwischen Beförderungsbedarf und zur Verfügung stehenden Mitteln. Die Pisten müssen sauber sein.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Brief an die SUVA 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(Anerkennung von Berufskrankheiten)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026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B5E4CB6-984E-42BA-99BD-1E5B614F553C}"/>
              </a:ext>
            </a:extLst>
          </p:cNvPr>
          <p:cNvSpPr txBox="1"/>
          <p:nvPr/>
        </p:nvSpPr>
        <p:spPr>
          <a:xfrm>
            <a:off x="860516" y="461010"/>
            <a:ext cx="1031094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de-CH" sz="2800" b="1" dirty="0">
                <a:latin typeface="Arial" panose="020B0604020202020204" pitchFamily="34" charset="0"/>
                <a:cs typeface="Arial" panose="020B0604020202020204" pitchFamily="34" charset="0"/>
              </a:rPr>
              <a:t>Vierte TRAPHEAC-Umfrage vom 31. Mai</a:t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>https://trapheac.ch/</a:t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2DB8DF5-E075-43CB-34CC-F80B71690A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642" y="2189429"/>
            <a:ext cx="4044696" cy="404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639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B5E4CB6-984E-42BA-99BD-1E5B614F553C}"/>
              </a:ext>
            </a:extLst>
          </p:cNvPr>
          <p:cNvSpPr txBox="1"/>
          <p:nvPr/>
        </p:nvSpPr>
        <p:spPr>
          <a:xfrm>
            <a:off x="860516" y="461010"/>
            <a:ext cx="1031094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Diskussion</a:t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CH" sz="5400" b="1" dirty="0">
                <a:latin typeface="Arial" panose="020B0604020202020204" pitchFamily="34" charset="0"/>
                <a:cs typeface="Arial" panose="020B0604020202020204" pitchFamily="34" charset="0"/>
              </a:rPr>
              <a:t>Vielen Dank für Ihre Aufmerksamkeit!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CH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CH" sz="5400" b="1" dirty="0">
                <a:latin typeface="Arial" panose="020B0604020202020204" pitchFamily="34" charset="0"/>
                <a:cs typeface="Arial" panose="020B0604020202020204" pitchFamily="34" charset="0"/>
              </a:rPr>
              <a:t>Platz für Fragen / Interventionen / Vorschläge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047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B5E4CB6-984E-42BA-99BD-1E5B614F553C}"/>
              </a:ext>
            </a:extLst>
          </p:cNvPr>
          <p:cNvSpPr txBox="1"/>
          <p:nvPr/>
        </p:nvSpPr>
        <p:spPr>
          <a:xfrm>
            <a:off x="1118934" y="222471"/>
            <a:ext cx="10310948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Plan der </a:t>
            </a: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Präsentation</a:t>
            </a:r>
            <a:endParaRPr lang="fr-CH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1. Wichtigste </a:t>
            </a: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Ergebnisse und Erkenntnisse 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aus der Broschüre. </a:t>
            </a: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Forderungen und Kampagnen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, die umgesetzt werden müssen.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CH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Anerkennung von Berufskrankheiten 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mit diesen gesundheitlichen Beeinträchtigungen.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Verschiedene Verwendungsmöglichkeiten 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dieser Broschüre (Kollegen und verschiedene Akteure der Busbranche).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CH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4. Herausforderungen rund um </a:t>
            </a: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die 4. TRAPHEAC-Gesundheitsumfrage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, Beginn: 27. Mai. </a:t>
            </a:r>
            <a:endParaRPr lang="de-CH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CH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Gemeinsame Diskussion 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über alle diese Themen, um </a:t>
            </a: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Prioritäten 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für die zu </a:t>
            </a: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ergreifenden Maßnahmen festzulegen.</a:t>
            </a:r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613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C5718F9-02A3-3FF2-85D2-F097532A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54637"/>
              </p:ext>
            </p:extLst>
          </p:nvPr>
        </p:nvGraphicFramePr>
        <p:xfrm>
          <a:off x="1498600" y="827998"/>
          <a:ext cx="8890000" cy="570608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8890000">
                  <a:extLst>
                    <a:ext uri="{9D8B030D-6E8A-4147-A177-3AD203B41FA5}">
                      <a16:colId xmlns:a16="http://schemas.microsoft.com/office/drawing/2014/main" val="1447300944"/>
                    </a:ext>
                  </a:extLst>
                </a:gridCol>
              </a:tblGrid>
              <a:tr h="721402">
                <a:tc>
                  <a:txBody>
                    <a:bodyPr/>
                    <a:lstStyle/>
                    <a:p>
                      <a:r>
                        <a:rPr lang="fr-CH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fr-CH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Wichtigste</a:t>
                      </a:r>
                      <a:r>
                        <a:rPr lang="fr-CH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Ergebnisse</a:t>
                      </a:r>
                      <a:r>
                        <a:rPr lang="fr-CH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CH" sz="28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9050" marR="1905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0632004"/>
                  </a:ext>
                </a:extLst>
              </a:tr>
              <a:tr h="1062836">
                <a:tc>
                  <a:txBody>
                    <a:bodyPr/>
                    <a:lstStyle/>
                    <a:p>
                      <a:r>
                        <a:rPr lang="de-CH" sz="2800" b="1" dirty="0">
                          <a:solidFill>
                            <a:srgbClr val="FF0000"/>
                          </a:solidFill>
                          <a:effectLst/>
                        </a:rPr>
                        <a:t>Tabelle 1. Welche gesundheitlichen Probleme betreffen Sie mindestens einmal im Monat ?</a:t>
                      </a:r>
                      <a:endParaRPr lang="fr-CH" sz="28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4239379447"/>
                  </a:ext>
                </a:extLst>
              </a:tr>
              <a:tr h="588702">
                <a:tc>
                  <a:txBody>
                    <a:bodyPr/>
                    <a:lstStyle/>
                    <a:p>
                      <a:pPr rtl="0"/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de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Muskelschmerzen (MS) im Schulter- oder Halsbereich 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(56,7 %)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69044821"/>
                  </a:ext>
                </a:extLst>
              </a:tr>
              <a:tr h="531418">
                <a:tc>
                  <a:txBody>
                    <a:bodyPr/>
                    <a:lstStyle/>
                    <a:p>
                      <a:pPr rtl="0"/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fr-CH" sz="24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Übermässige</a:t>
                      </a:r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24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Erschöpfung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(51,4 %) 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15439544"/>
                  </a:ext>
                </a:extLst>
              </a:tr>
              <a:tr h="531418">
                <a:tc>
                  <a:txBody>
                    <a:bodyPr/>
                    <a:lstStyle/>
                    <a:p>
                      <a:pPr rtl="0"/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fr-CH" sz="24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Rückenschmerzen</a:t>
                      </a:r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(50 %)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13846977"/>
                  </a:ext>
                </a:extLst>
              </a:tr>
              <a:tr h="540163">
                <a:tc>
                  <a:txBody>
                    <a:bodyPr/>
                    <a:lstStyle/>
                    <a:p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fr-CH" sz="24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Schlafprobleme</a:t>
                      </a:r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(46,2 %) 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55350286"/>
                  </a:ext>
                </a:extLst>
              </a:tr>
              <a:tr h="5203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Stress 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(43,1 %) 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42304719"/>
                  </a:ext>
                </a:extLst>
              </a:tr>
              <a:tr h="5314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lang="fr-CH" sz="24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Kopfschmerzen</a:t>
                      </a:r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(31,8 %)</a:t>
                      </a:r>
                    </a:p>
                    <a:p>
                      <a:endParaRPr lang="fr-CH" sz="24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49358538"/>
                  </a:ext>
                </a:extLst>
              </a:tr>
              <a:tr h="478277"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>
                          <a:effectLst/>
                        </a:rPr>
                        <a:t>Quelle: Unisanté 2023</a:t>
                      </a:r>
                      <a:endParaRPr lang="fr-CH" sz="2000" b="1" dirty="0">
                        <a:effectLst/>
                        <a:latin typeface="Relevant Normal" panose="00000500000000000000" pitchFamily="50" charset="0"/>
                        <a:ea typeface="Relevant Normal" panose="00000500000000000000" pitchFamily="50" charset="0"/>
                        <a:cs typeface="Relevant Normal" panose="00000500000000000000" pitchFamily="50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502013212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B1FD0617-6042-C48A-10CB-0DD5B3926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5500" y="33988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27937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B5E4CB6-984E-42BA-99BD-1E5B614F553C}"/>
              </a:ext>
            </a:extLst>
          </p:cNvPr>
          <p:cNvSpPr txBox="1"/>
          <p:nvPr/>
        </p:nvSpPr>
        <p:spPr>
          <a:xfrm>
            <a:off x="860516" y="461010"/>
            <a:ext cx="1031094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Wichtigste</a:t>
            </a:r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Ergebnisse</a:t>
            </a:r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Grafik 1. Gesundheitsprobleme</a:t>
            </a:r>
            <a:r>
              <a:rPr lang="de-CH" sz="1800" i="1" dirty="0">
                <a:solidFill>
                  <a:srgbClr val="1F497D"/>
                </a:solidFill>
                <a:effectLst/>
                <a:latin typeface="Relevant" panose="02000806030000090004" pitchFamily="50" charset="0"/>
                <a:ea typeface="Relevant Normal" panose="00000500000000000000" pitchFamily="50" charset="0"/>
                <a:cs typeface="Relevant Normal" panose="00000500000000000000" pitchFamily="50" charset="0"/>
              </a:rPr>
              <a:t> </a:t>
            </a:r>
            <a:r>
              <a:rPr lang="fr-CH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fr-CH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2010</a:t>
            </a:r>
            <a:r>
              <a:rPr lang="fr-CH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r>
              <a:rPr lang="fr-CH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CH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fr-CH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fr-CH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815C2265-548C-B284-A81D-6485C1D9FE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6540855"/>
              </p:ext>
            </p:extLst>
          </p:nvPr>
        </p:nvGraphicFramePr>
        <p:xfrm>
          <a:off x="860516" y="1722894"/>
          <a:ext cx="9665717" cy="4910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6331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B5E4CB6-984E-42BA-99BD-1E5B614F553C}"/>
              </a:ext>
            </a:extLst>
          </p:cNvPr>
          <p:cNvSpPr txBox="1"/>
          <p:nvPr/>
        </p:nvSpPr>
        <p:spPr>
          <a:xfrm>
            <a:off x="860516" y="461010"/>
            <a:ext cx="103109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Wichtigste</a:t>
            </a:r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Ergebnisse</a:t>
            </a:r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Grafik</a:t>
            </a:r>
            <a:r>
              <a:rPr lang="it-IT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</a:t>
            </a:r>
            <a:r>
              <a:rPr lang="de-CH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Krankschreibungen, Unfälle, Berufskrankheit und Fahren, ohne in der Lage zu sein in 2021, nach Altersgruppen. </a:t>
            </a:r>
            <a:endParaRPr lang="fr-CH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C5D04A09-B3B3-6F13-E2FC-1DF658E94B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4434820"/>
              </p:ext>
            </p:extLst>
          </p:nvPr>
        </p:nvGraphicFramePr>
        <p:xfrm>
          <a:off x="860515" y="2044700"/>
          <a:ext cx="9756685" cy="4390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8418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C5718F9-02A3-3FF2-85D2-F097532A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377099"/>
              </p:ext>
            </p:extLst>
          </p:nvPr>
        </p:nvGraphicFramePr>
        <p:xfrm>
          <a:off x="2282142" y="827998"/>
          <a:ext cx="7627715" cy="5233157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7627715">
                  <a:extLst>
                    <a:ext uri="{9D8B030D-6E8A-4147-A177-3AD203B41FA5}">
                      <a16:colId xmlns:a16="http://schemas.microsoft.com/office/drawing/2014/main" val="1447300944"/>
                    </a:ext>
                  </a:extLst>
                </a:gridCol>
              </a:tblGrid>
              <a:tr h="675430">
                <a:tc>
                  <a:txBody>
                    <a:bodyPr/>
                    <a:lstStyle/>
                    <a:p>
                      <a:r>
                        <a:rPr lang="fr-CH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fr-CH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Wichtigste</a:t>
                      </a:r>
                      <a:r>
                        <a:rPr lang="fr-CH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Ergebnisse</a:t>
                      </a:r>
                      <a:r>
                        <a:rPr lang="fr-CH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CH" sz="28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9050" marR="1905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4905659"/>
                  </a:ext>
                </a:extLst>
              </a:tr>
              <a:tr h="1182810">
                <a:tc>
                  <a:txBody>
                    <a:bodyPr/>
                    <a:lstStyle/>
                    <a:p>
                      <a:r>
                        <a:rPr lang="de-CH" sz="2800" b="1" dirty="0">
                          <a:solidFill>
                            <a:srgbClr val="FF0000"/>
                          </a:solidFill>
                          <a:effectLst/>
                        </a:rPr>
                        <a:t>Tabelle</a:t>
                      </a:r>
                      <a:r>
                        <a:rPr lang="fr-CH" sz="2800" b="1" dirty="0">
                          <a:solidFill>
                            <a:srgbClr val="FF0000"/>
                          </a:solidFill>
                          <a:effectLst/>
                        </a:rPr>
                        <a:t> 2. </a:t>
                      </a:r>
                      <a:r>
                        <a:rPr lang="de-CH" sz="2800" b="1" dirty="0">
                          <a:solidFill>
                            <a:srgbClr val="FF0000"/>
                          </a:solidFill>
                          <a:effectLst/>
                        </a:rPr>
                        <a:t>Diese Faktoren belasten </a:t>
                      </a:r>
                      <a:r>
                        <a:rPr lang="de-CH" sz="2800" b="1" dirty="0" err="1">
                          <a:solidFill>
                            <a:srgbClr val="FF0000"/>
                          </a:solidFill>
                          <a:effectLst/>
                        </a:rPr>
                        <a:t>Busfahrer:innen</a:t>
                      </a:r>
                      <a:r>
                        <a:rPr lang="de-CH" sz="2800" b="1" dirty="0">
                          <a:solidFill>
                            <a:srgbClr val="FF0000"/>
                          </a:solidFill>
                          <a:effectLst/>
                        </a:rPr>
                        <a:t> besonders </a:t>
                      </a:r>
                      <a:r>
                        <a:rPr lang="fr-CH" sz="2800" b="1" dirty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fr-CH" sz="2800" b="1" dirty="0" err="1">
                          <a:solidFill>
                            <a:srgbClr val="FF0000"/>
                          </a:solidFill>
                          <a:effectLst/>
                        </a:rPr>
                        <a:t>lästig</a:t>
                      </a:r>
                      <a:r>
                        <a:rPr lang="fr-CH" sz="28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CH" sz="2800" b="1" dirty="0" err="1">
                          <a:solidFill>
                            <a:srgbClr val="FF0000"/>
                          </a:solidFill>
                          <a:effectLst/>
                        </a:rPr>
                        <a:t>und</a:t>
                      </a:r>
                      <a:r>
                        <a:rPr lang="fr-CH" sz="28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CH" sz="2800" b="1" dirty="0" err="1">
                          <a:solidFill>
                            <a:srgbClr val="FF0000"/>
                          </a:solidFill>
                          <a:effectLst/>
                        </a:rPr>
                        <a:t>sehr</a:t>
                      </a:r>
                      <a:r>
                        <a:rPr lang="fr-CH" sz="28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CH" sz="2800" b="1" dirty="0" err="1">
                          <a:solidFill>
                            <a:srgbClr val="FF0000"/>
                          </a:solidFill>
                          <a:effectLst/>
                        </a:rPr>
                        <a:t>lästig</a:t>
                      </a:r>
                      <a:r>
                        <a:rPr lang="fr-CH" sz="2800" b="1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</a:p>
                    <a:p>
                      <a:endParaRPr lang="fr-CH" sz="28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4239379447"/>
                  </a:ext>
                </a:extLst>
              </a:tr>
              <a:tr h="577706">
                <a:tc>
                  <a:txBody>
                    <a:bodyPr/>
                    <a:lstStyle/>
                    <a:p>
                      <a:pPr rtl="0"/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de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Arbeitstage, </a:t>
                      </a:r>
                      <a:r>
                        <a:rPr lang="de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die</a:t>
                      </a:r>
                      <a:r>
                        <a:rPr lang="de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länger als 10 Stunden </a:t>
                      </a:r>
                      <a:r>
                        <a:rPr lang="de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dauern</a:t>
                      </a:r>
                      <a:r>
                        <a:rPr lang="de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(+ </a:t>
                      </a:r>
                      <a:r>
                        <a:rPr lang="fr-CH" sz="2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als</a:t>
                      </a:r>
                      <a:r>
                        <a:rPr lang="fr-CH" sz="24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82 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%) 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69044821"/>
                  </a:ext>
                </a:extLst>
              </a:tr>
              <a:tr h="521492">
                <a:tc>
                  <a:txBody>
                    <a:bodyPr/>
                    <a:lstStyle/>
                    <a:p>
                      <a:pPr rtl="0"/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fr-CH" sz="24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Verhalten</a:t>
                      </a:r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von</a:t>
                      </a:r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24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Velofahrern</a:t>
                      </a:r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(+ </a:t>
                      </a:r>
                      <a:r>
                        <a:rPr lang="fr-CH" sz="2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als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80 %) 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15439544"/>
                  </a:ext>
                </a:extLst>
              </a:tr>
              <a:tr h="521492">
                <a:tc>
                  <a:txBody>
                    <a:bodyPr/>
                    <a:lstStyle/>
                    <a:p>
                      <a:pPr rtl="0"/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de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Langer Verzicht auf eine WC-Pause 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(+ </a:t>
                      </a:r>
                      <a:r>
                        <a:rPr lang="fr-CH" sz="2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als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75 %)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13846977"/>
                  </a:ext>
                </a:extLst>
              </a:tr>
              <a:tr h="530074">
                <a:tc>
                  <a:txBody>
                    <a:bodyPr/>
                    <a:lstStyle/>
                    <a:p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fr-CH" sz="24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Aggressive</a:t>
                      </a:r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24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andere</a:t>
                      </a:r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24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Verkehrsteilnehmer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(ca. 70 %)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55350286"/>
                  </a:ext>
                </a:extLst>
              </a:tr>
              <a:tr h="5106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de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Fahreinsätze </a:t>
                      </a:r>
                      <a:r>
                        <a:rPr lang="de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von</a:t>
                      </a:r>
                      <a:r>
                        <a:rPr lang="de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über 4 Stunden </a:t>
                      </a:r>
                      <a:r>
                        <a:rPr lang="de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Dauer 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(ca. 67 %) 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42304719"/>
                  </a:ext>
                </a:extLst>
              </a:tr>
              <a:tr h="616176"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>
                          <a:effectLst/>
                        </a:rPr>
                        <a:t>Quelle: Unisanté</a:t>
                      </a:r>
                      <a:endParaRPr lang="fr-CH" sz="2000" b="1" dirty="0">
                        <a:effectLst/>
                        <a:latin typeface="Relevant Normal" panose="00000500000000000000" pitchFamily="50" charset="0"/>
                        <a:ea typeface="Relevant Normal" panose="00000500000000000000" pitchFamily="50" charset="0"/>
                        <a:cs typeface="Relevant Normal" panose="00000500000000000000" pitchFamily="50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502013212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B1FD0617-6042-C48A-10CB-0DD5B3926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5500" y="33988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39548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C5718F9-02A3-3FF2-85D2-F097532A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384402"/>
              </p:ext>
            </p:extLst>
          </p:nvPr>
        </p:nvGraphicFramePr>
        <p:xfrm>
          <a:off x="2282142" y="827998"/>
          <a:ext cx="7627715" cy="521720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7627715">
                  <a:extLst>
                    <a:ext uri="{9D8B030D-6E8A-4147-A177-3AD203B41FA5}">
                      <a16:colId xmlns:a16="http://schemas.microsoft.com/office/drawing/2014/main" val="1447300944"/>
                    </a:ext>
                  </a:extLst>
                </a:gridCol>
              </a:tblGrid>
              <a:tr h="824874">
                <a:tc>
                  <a:txBody>
                    <a:bodyPr/>
                    <a:lstStyle/>
                    <a:p>
                      <a:r>
                        <a:rPr lang="fr-CH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fr-CH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Forderungen</a:t>
                      </a:r>
                      <a:r>
                        <a:rPr lang="fr-CH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</a:t>
                      </a:r>
                      <a:r>
                        <a:rPr lang="fr-CH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Kampagnen</a:t>
                      </a:r>
                      <a:endParaRPr lang="fr-CH" sz="28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9050" marR="1905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4905659"/>
                  </a:ext>
                </a:extLst>
              </a:tr>
              <a:tr h="892023">
                <a:tc>
                  <a:txBody>
                    <a:bodyPr/>
                    <a:lstStyle/>
                    <a:p>
                      <a:pPr rtl="0"/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de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Die </a:t>
                      </a:r>
                      <a:r>
                        <a:rPr lang="de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Dienstschichten über 10 Stunden </a:t>
                      </a:r>
                      <a:r>
                        <a:rPr lang="de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müssen </a:t>
                      </a:r>
                      <a:r>
                        <a:rPr lang="de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eliminiert</a:t>
                      </a:r>
                      <a:r>
                        <a:rPr lang="de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werden</a:t>
                      </a:r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9000">
                          <a:schemeClr val="accent1">
                            <a:lumMod val="45000"/>
                            <a:lumOff val="55000"/>
                          </a:schemeClr>
                        </a:gs>
                        <a:gs pos="88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69044821"/>
                  </a:ext>
                </a:extLst>
              </a:tr>
              <a:tr h="1537917">
                <a:tc>
                  <a:txBody>
                    <a:bodyPr/>
                    <a:lstStyle/>
                    <a:p>
                      <a:pPr rtl="0"/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de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Lange Fahrzeiten ohne Möglichkeit, eine Toilette aufzusuchen</a:t>
                      </a:r>
                      <a:r>
                        <a:rPr lang="de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sind ein </a:t>
                      </a:r>
                      <a:r>
                        <a:rPr lang="de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Skandal</a:t>
                      </a:r>
                      <a:r>
                        <a:rPr lang="de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Sie </a:t>
                      </a:r>
                      <a:r>
                        <a:rPr lang="de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gefährden</a:t>
                      </a:r>
                      <a:r>
                        <a:rPr lang="de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eindeutig die Gesundheit der Kolleginnen und Kollegen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9000">
                          <a:schemeClr val="accent1">
                            <a:lumMod val="45000"/>
                            <a:lumOff val="55000"/>
                          </a:schemeClr>
                        </a:gs>
                        <a:gs pos="88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15439544"/>
                  </a:ext>
                </a:extLst>
              </a:tr>
              <a:tr h="1315031">
                <a:tc>
                  <a:txBody>
                    <a:bodyPr/>
                    <a:lstStyle/>
                    <a:p>
                      <a:pPr rtl="0"/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de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Fahrzeiten von über vier Stunden</a:t>
                      </a:r>
                      <a:r>
                        <a:rPr lang="de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ohne aufstehen </a:t>
                      </a:r>
                      <a:r>
                        <a:rPr lang="de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 sich bewegen zu können, grenzen an </a:t>
                      </a:r>
                      <a:r>
                        <a:rPr lang="de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Misshandlung</a:t>
                      </a:r>
                      <a:r>
                        <a:rPr lang="de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fr-CH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9000">
                          <a:schemeClr val="accent1">
                            <a:lumMod val="45000"/>
                            <a:lumOff val="55000"/>
                          </a:schemeClr>
                        </a:gs>
                        <a:gs pos="88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13846977"/>
                  </a:ext>
                </a:extLst>
              </a:tr>
              <a:tr h="647357">
                <a:tc>
                  <a:txBody>
                    <a:bodyPr/>
                    <a:lstStyle/>
                    <a:p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fr-CH" sz="24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Eigene</a:t>
                      </a:r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24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Busspuren</a:t>
                      </a:r>
                      <a:endParaRPr lang="fr-CH" sz="24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9000">
                          <a:schemeClr val="accent1">
                            <a:lumMod val="45000"/>
                            <a:lumOff val="55000"/>
                          </a:schemeClr>
                        </a:gs>
                        <a:gs pos="88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55350286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B1FD0617-6042-C48A-10CB-0DD5B3926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5500" y="33988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59351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B5E4CB6-984E-42BA-99BD-1E5B614F553C}"/>
              </a:ext>
            </a:extLst>
          </p:cNvPr>
          <p:cNvSpPr txBox="1"/>
          <p:nvPr/>
        </p:nvSpPr>
        <p:spPr>
          <a:xfrm>
            <a:off x="860516" y="461010"/>
            <a:ext cx="103109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Anerkennung</a:t>
            </a:r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 von </a:t>
            </a: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Berufskrankheiten</a:t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BA7BB0A-D1F6-D3BA-263E-3A560D4D9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516" y="1001418"/>
            <a:ext cx="9400067" cy="548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124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B5E4CB6-984E-42BA-99BD-1E5B614F553C}"/>
              </a:ext>
            </a:extLst>
          </p:cNvPr>
          <p:cNvSpPr txBox="1"/>
          <p:nvPr/>
        </p:nvSpPr>
        <p:spPr>
          <a:xfrm>
            <a:off x="860516" y="461010"/>
            <a:ext cx="103109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2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fr-CH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Anerkennung</a:t>
            </a:r>
            <a:r>
              <a:rPr lang="fr-CH" sz="3200" b="1" dirty="0">
                <a:latin typeface="Arial" panose="020B0604020202020204" pitchFamily="34" charset="0"/>
                <a:cs typeface="Arial" panose="020B0604020202020204" pitchFamily="34" charset="0"/>
              </a:rPr>
              <a:t> von </a:t>
            </a:r>
            <a:r>
              <a:rPr lang="fr-CH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Berufskrankheiten</a:t>
            </a:r>
            <a:endParaRPr lang="fr-CH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de-CH" sz="3200" dirty="0">
                <a:latin typeface="Arial" panose="020B0604020202020204" pitchFamily="34" charset="0"/>
                <a:cs typeface="Arial" panose="020B0604020202020204" pitchFamily="34" charset="0"/>
              </a:rPr>
              <a:t>Der Arbeitgeber hat alle Massnahmen zur Verhütung von Berufsunfällen und Berufskrankheiten zu treffen, die erfahrungsgemäss notwendig sind, die nach dem Stand der Technik anwendbar und den vorhandenen Verhältnissen angemessen sind</a:t>
            </a:r>
            <a: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  <a:t>. »</a:t>
            </a:r>
          </a:p>
          <a:p>
            <a:endParaRPr lang="fr-CH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Bundesamt</a:t>
            </a:r>
            <a:r>
              <a:rPr lang="fr-CH" sz="3200" b="1" dirty="0">
                <a:latin typeface="Arial" panose="020B0604020202020204" pitchFamily="34" charset="0"/>
                <a:cs typeface="Arial" panose="020B0604020202020204" pitchFamily="34" charset="0"/>
              </a:rPr>
              <a:t> für </a:t>
            </a:r>
            <a:r>
              <a:rPr lang="fr-CH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Gesundheit</a:t>
            </a:r>
            <a:r>
              <a:rPr lang="fr-CH" sz="3200" b="1" dirty="0">
                <a:latin typeface="Arial" panose="020B0604020202020204" pitchFamily="34" charset="0"/>
                <a:cs typeface="Arial" panose="020B0604020202020204" pitchFamily="34" charset="0"/>
              </a:rPr>
              <a:t>, BAG</a:t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9992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527</Words>
  <Application>Microsoft Office PowerPoint</Application>
  <PresentationFormat>Grand écran</PresentationFormat>
  <Paragraphs>71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Relevant</vt:lpstr>
      <vt:lpstr>Relevant Normal</vt:lpstr>
      <vt:lpstr>Wingdings</vt:lpstr>
      <vt:lpstr>Thème Office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Bouverat Arnaud</dc:creator>
  <cp:lastModifiedBy>Sancey Yves</cp:lastModifiedBy>
  <cp:revision>52</cp:revision>
  <dcterms:created xsi:type="dcterms:W3CDTF">2022-05-23T13:13:09Z</dcterms:created>
  <dcterms:modified xsi:type="dcterms:W3CDTF">2024-05-29T15:14:16Z</dcterms:modified>
</cp:coreProperties>
</file>