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sldIdLst>
    <p:sldId id="283" r:id="rId3"/>
    <p:sldId id="305" r:id="rId4"/>
    <p:sldId id="297" r:id="rId5"/>
    <p:sldId id="296" r:id="rId6"/>
    <p:sldId id="308" r:id="rId7"/>
    <p:sldId id="309" r:id="rId8"/>
    <p:sldId id="310" r:id="rId9"/>
    <p:sldId id="311" r:id="rId10"/>
    <p:sldId id="312" r:id="rId11"/>
    <p:sldId id="307" r:id="rId12"/>
    <p:sldId id="313" r:id="rId13"/>
    <p:sldId id="314"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00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5" d="100"/>
          <a:sy n="75" d="100"/>
        </p:scale>
        <p:origin x="50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file:///\\intern.sev-online.ch\data\Groups\Oeffentlichkeitsarbeit\Redaktion\02_Journal_SEV\24_01_Journal_20240126\Brochure%20sant&#233;%20chauffeurs%202023\2023%20Brochure%20SEV%20YSA\Documents%20Excel\Doc_SEV-r&#233;sultats%20non-pond&#233;r&#233;s_pr&#233;sentation%20mai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intern.sev-online.ch\data\Groups\Oeffentlichkeitsarbeit\Redaktion\02_Journal_SEV\24_01_Journal_20240126\Brochure%20sant&#233;%20chauffeurs%202023\2023%20Brochure%20SEV%20YSA\Resultats_PONDERES_francais_SEV-Last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594355720956883E-2"/>
          <c:y val="5.1957803381951086E-2"/>
          <c:w val="0.92772434749753663"/>
          <c:h val="0.69239514996285179"/>
        </c:manualLayout>
      </c:layout>
      <c:barChart>
        <c:barDir val="col"/>
        <c:grouping val="clustered"/>
        <c:varyColors val="0"/>
        <c:ser>
          <c:idx val="0"/>
          <c:order val="0"/>
          <c:tx>
            <c:strRef>
              <c:f>Santé_pourcent!$B$65</c:f>
              <c:strCache>
                <c:ptCount val="1"/>
                <c:pt idx="0">
                  <c:v>2010 SEV</c:v>
                </c:pt>
              </c:strCache>
            </c:strRef>
          </c:tx>
          <c:spPr>
            <a:solidFill>
              <a:schemeClr val="accent1"/>
            </a:solidFill>
            <a:ln>
              <a:noFill/>
            </a:ln>
            <a:effectLst/>
          </c:spPr>
          <c:invertIfNegative val="0"/>
          <c:cat>
            <c:strRef>
              <c:f>(Santé_pourcent!$A$66:$A$70,Santé_pourcent!$A$72:$A$73)</c:f>
              <c:strCache>
                <c:ptCount val="6"/>
                <c:pt idx="0">
                  <c:v>DM épaules ou du cou</c:v>
                </c:pt>
                <c:pt idx="1">
                  <c:v>Fatigue anormale</c:v>
                </c:pt>
                <c:pt idx="2">
                  <c:v>Mal de dos</c:v>
                </c:pt>
                <c:pt idx="3">
                  <c:v>Trouble du sommeil</c:v>
                </c:pt>
                <c:pt idx="4">
                  <c:v>Stress</c:v>
                </c:pt>
                <c:pt idx="5">
                  <c:v>Mal de tête</c:v>
                </c:pt>
              </c:strCache>
              <c:extLst/>
            </c:strRef>
          </c:cat>
          <c:val>
            <c:numRef>
              <c:f>(Santé_pourcent!$B$66:$B$70,Santé_pourcent!$B$72:$B$73)</c:f>
              <c:numCache>
                <c:formatCode>0.0</c:formatCode>
                <c:ptCount val="6"/>
                <c:pt idx="0">
                  <c:v>51.036269430051817</c:v>
                </c:pt>
                <c:pt idx="1">
                  <c:v>48.186528497409327</c:v>
                </c:pt>
                <c:pt idx="2">
                  <c:v>46.891191709844563</c:v>
                </c:pt>
                <c:pt idx="3">
                  <c:v>36.787564766839374</c:v>
                </c:pt>
                <c:pt idx="4">
                  <c:v>46.632124352331608</c:v>
                </c:pt>
                <c:pt idx="5">
                  <c:v>33.549222797927463</c:v>
                </c:pt>
              </c:numCache>
              <c:extLst/>
            </c:numRef>
          </c:val>
          <c:extLst>
            <c:ext xmlns:c16="http://schemas.microsoft.com/office/drawing/2014/chart" uri="{C3380CC4-5D6E-409C-BE32-E72D297353CC}">
              <c16:uniqueId val="{00000000-8A21-4650-894F-4A83EA1DEF13}"/>
            </c:ext>
          </c:extLst>
        </c:ser>
        <c:ser>
          <c:idx val="1"/>
          <c:order val="1"/>
          <c:tx>
            <c:strRef>
              <c:f>Santé_pourcent!$C$65</c:f>
              <c:strCache>
                <c:ptCount val="1"/>
                <c:pt idx="0">
                  <c:v>2018 SEV</c:v>
                </c:pt>
              </c:strCache>
            </c:strRef>
          </c:tx>
          <c:spPr>
            <a:solidFill>
              <a:schemeClr val="accent2"/>
            </a:solidFill>
            <a:ln>
              <a:noFill/>
            </a:ln>
            <a:effectLst/>
          </c:spPr>
          <c:invertIfNegative val="0"/>
          <c:cat>
            <c:strRef>
              <c:f>(Santé_pourcent!$A$66:$A$70,Santé_pourcent!$A$72:$A$73)</c:f>
              <c:strCache>
                <c:ptCount val="6"/>
                <c:pt idx="0">
                  <c:v>DM épaules ou du cou</c:v>
                </c:pt>
                <c:pt idx="1">
                  <c:v>Fatigue anormale</c:v>
                </c:pt>
                <c:pt idx="2">
                  <c:v>Mal de dos</c:v>
                </c:pt>
                <c:pt idx="3">
                  <c:v>Trouble du sommeil</c:v>
                </c:pt>
                <c:pt idx="4">
                  <c:v>Stress</c:v>
                </c:pt>
                <c:pt idx="5">
                  <c:v>Mal de tête</c:v>
                </c:pt>
              </c:strCache>
              <c:extLst/>
            </c:strRef>
          </c:cat>
          <c:val>
            <c:numRef>
              <c:f>(Santé_pourcent!$C$66:$C$70,Santé_pourcent!$C$72:$C$73)</c:f>
              <c:numCache>
                <c:formatCode>0.0</c:formatCode>
                <c:ptCount val="6"/>
                <c:pt idx="0">
                  <c:v>51.399491094147585</c:v>
                </c:pt>
                <c:pt idx="1">
                  <c:v>43.765903307888046</c:v>
                </c:pt>
                <c:pt idx="2">
                  <c:v>45.292620865139952</c:v>
                </c:pt>
                <c:pt idx="3">
                  <c:v>45.038167938931295</c:v>
                </c:pt>
                <c:pt idx="4">
                  <c:v>46.819338422391859</c:v>
                </c:pt>
                <c:pt idx="5">
                  <c:v>24.936386768447839</c:v>
                </c:pt>
              </c:numCache>
              <c:extLst/>
            </c:numRef>
          </c:val>
          <c:extLst>
            <c:ext xmlns:c16="http://schemas.microsoft.com/office/drawing/2014/chart" uri="{C3380CC4-5D6E-409C-BE32-E72D297353CC}">
              <c16:uniqueId val="{00000001-8A21-4650-894F-4A83EA1DEF13}"/>
            </c:ext>
          </c:extLst>
        </c:ser>
        <c:ser>
          <c:idx val="2"/>
          <c:order val="2"/>
          <c:tx>
            <c:strRef>
              <c:f>Santé_pourcent!$D$65</c:f>
              <c:strCache>
                <c:ptCount val="1"/>
                <c:pt idx="0">
                  <c:v>2022 SEV</c:v>
                </c:pt>
              </c:strCache>
            </c:strRef>
          </c:tx>
          <c:spPr>
            <a:solidFill>
              <a:schemeClr val="accent3"/>
            </a:solidFill>
            <a:ln>
              <a:noFill/>
            </a:ln>
            <a:effectLst/>
          </c:spPr>
          <c:invertIfNegative val="0"/>
          <c:cat>
            <c:strRef>
              <c:f>(Santé_pourcent!$A$66:$A$70,Santé_pourcent!$A$72:$A$73)</c:f>
              <c:strCache>
                <c:ptCount val="6"/>
                <c:pt idx="0">
                  <c:v>DM épaules ou du cou</c:v>
                </c:pt>
                <c:pt idx="1">
                  <c:v>Fatigue anormale</c:v>
                </c:pt>
                <c:pt idx="2">
                  <c:v>Mal de dos</c:v>
                </c:pt>
                <c:pt idx="3">
                  <c:v>Trouble du sommeil</c:v>
                </c:pt>
                <c:pt idx="4">
                  <c:v>Stress</c:v>
                </c:pt>
                <c:pt idx="5">
                  <c:v>Mal de tête</c:v>
                </c:pt>
              </c:strCache>
              <c:extLst/>
            </c:strRef>
          </c:cat>
          <c:val>
            <c:numRef>
              <c:f>(Santé_pourcent!$D$66:$D$70,Santé_pourcent!$D$72:$D$73)</c:f>
              <c:numCache>
                <c:formatCode>0.0</c:formatCode>
                <c:ptCount val="6"/>
                <c:pt idx="0">
                  <c:v>59.411764705882355</c:v>
                </c:pt>
                <c:pt idx="1">
                  <c:v>51.372549019607838</c:v>
                </c:pt>
                <c:pt idx="2">
                  <c:v>48.627450980392155</c:v>
                </c:pt>
                <c:pt idx="3">
                  <c:v>47.450980392156858</c:v>
                </c:pt>
                <c:pt idx="4">
                  <c:v>44.901960784313729</c:v>
                </c:pt>
                <c:pt idx="5">
                  <c:v>29.019607843137258</c:v>
                </c:pt>
              </c:numCache>
              <c:extLst/>
            </c:numRef>
          </c:val>
          <c:extLst>
            <c:ext xmlns:c16="http://schemas.microsoft.com/office/drawing/2014/chart" uri="{C3380CC4-5D6E-409C-BE32-E72D297353CC}">
              <c16:uniqueId val="{00000002-8A21-4650-894F-4A83EA1DEF13}"/>
            </c:ext>
          </c:extLst>
        </c:ser>
        <c:dLbls>
          <c:showLegendKey val="0"/>
          <c:showVal val="0"/>
          <c:showCatName val="0"/>
          <c:showSerName val="0"/>
          <c:showPercent val="0"/>
          <c:showBubbleSize val="0"/>
        </c:dLbls>
        <c:gapWidth val="219"/>
        <c:overlap val="-27"/>
        <c:axId val="1318567295"/>
        <c:axId val="1468773983"/>
        <c:extLst>
          <c:ext xmlns:c15="http://schemas.microsoft.com/office/drawing/2012/chart" uri="{02D57815-91ED-43cb-92C2-25804820EDAC}">
            <c15:filteredBarSeries>
              <c15:ser>
                <c:idx val="3"/>
                <c:order val="3"/>
                <c:tx>
                  <c:strRef>
                    <c:extLst>
                      <c:ext uri="{02D57815-91ED-43cb-92C2-25804820EDAC}">
                        <c15:formulaRef>
                          <c15:sqref>Santé_pourcent!$E$65</c15:sqref>
                        </c15:formulaRef>
                      </c:ext>
                    </c:extLst>
                    <c:strCache>
                      <c:ptCount val="1"/>
                      <c:pt idx="0">
                        <c:v>2022 Ensemble des syndicats</c:v>
                      </c:pt>
                    </c:strCache>
                  </c:strRef>
                </c:tx>
                <c:spPr>
                  <a:solidFill>
                    <a:schemeClr val="accent4"/>
                  </a:solidFill>
                  <a:ln>
                    <a:noFill/>
                  </a:ln>
                  <a:effectLst/>
                </c:spPr>
                <c:invertIfNegative val="0"/>
                <c:cat>
                  <c:strRef>
                    <c:extLst>
                      <c:ext uri="{02D57815-91ED-43cb-92C2-25804820EDAC}">
                        <c15:formulaRef>
                          <c15:sqref>(Santé_pourcent!$A$66:$A$70,Santé_pourcent!$A$72:$A$73)</c15:sqref>
                        </c15:formulaRef>
                      </c:ext>
                    </c:extLst>
                    <c:strCache>
                      <c:ptCount val="6"/>
                      <c:pt idx="0">
                        <c:v>DM épaules ou du cou</c:v>
                      </c:pt>
                      <c:pt idx="1">
                        <c:v>Fatigue anormale</c:v>
                      </c:pt>
                      <c:pt idx="2">
                        <c:v>Mal de dos</c:v>
                      </c:pt>
                      <c:pt idx="3">
                        <c:v>Trouble du sommeil</c:v>
                      </c:pt>
                      <c:pt idx="4">
                        <c:v>Stress</c:v>
                      </c:pt>
                      <c:pt idx="5">
                        <c:v>Mal de tête</c:v>
                      </c:pt>
                    </c:strCache>
                  </c:strRef>
                </c:cat>
                <c:val>
                  <c:numRef>
                    <c:extLst>
                      <c:ext uri="{02D57815-91ED-43cb-92C2-25804820EDAC}">
                        <c15:formulaRef>
                          <c15:sqref>(Santé_pourcent!$E$66:$E$70,Santé_pourcent!$E$72:$E$73)</c15:sqref>
                        </c15:formulaRef>
                      </c:ext>
                    </c:extLst>
                    <c:numCache>
                      <c:formatCode>0.0</c:formatCode>
                      <c:ptCount val="6"/>
                      <c:pt idx="0">
                        <c:v>56.7</c:v>
                      </c:pt>
                      <c:pt idx="1">
                        <c:v>51.4</c:v>
                      </c:pt>
                      <c:pt idx="2">
                        <c:v>50</c:v>
                      </c:pt>
                      <c:pt idx="3">
                        <c:v>46.2</c:v>
                      </c:pt>
                      <c:pt idx="4">
                        <c:v>43.1</c:v>
                      </c:pt>
                      <c:pt idx="5">
                        <c:v>31.8</c:v>
                      </c:pt>
                    </c:numCache>
                  </c:numRef>
                </c:val>
                <c:extLst>
                  <c:ext xmlns:c16="http://schemas.microsoft.com/office/drawing/2014/chart" uri="{C3380CC4-5D6E-409C-BE32-E72D297353CC}">
                    <c16:uniqueId val="{00000003-8A21-4650-894F-4A83EA1DEF13}"/>
                  </c:ext>
                </c:extLst>
              </c15:ser>
            </c15:filteredBarSeries>
          </c:ext>
        </c:extLst>
      </c:barChart>
      <c:catAx>
        <c:axId val="1318567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468773983"/>
        <c:crosses val="autoZero"/>
        <c:auto val="1"/>
        <c:lblAlgn val="ctr"/>
        <c:lblOffset val="100"/>
        <c:noMultiLvlLbl val="0"/>
      </c:catAx>
      <c:valAx>
        <c:axId val="1468773983"/>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318567295"/>
        <c:crosses val="autoZero"/>
        <c:crossBetween val="between"/>
      </c:valAx>
      <c:spPr>
        <a:noFill/>
        <a:ln>
          <a:noFill/>
        </a:ln>
        <a:effectLst/>
      </c:spPr>
    </c:plotArea>
    <c:legend>
      <c:legendPos val="b"/>
      <c:layout>
        <c:manualLayout>
          <c:xMode val="edge"/>
          <c:yMode val="edge"/>
          <c:x val="0.31681796442773968"/>
          <c:y val="0.89303406099513882"/>
          <c:w val="0.36636407114452063"/>
          <c:h val="8.626351133957135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≤35 ans</c:v>
          </c:tx>
          <c:spPr>
            <a:solidFill>
              <a:schemeClr val="accent1"/>
            </a:solidFill>
            <a:ln>
              <a:noFill/>
            </a:ln>
            <a:effectLst/>
          </c:spPr>
          <c:invertIfNegative val="0"/>
          <c:cat>
            <c:strRef>
              <c:f>Arret!$AI$26:$AM$26</c:f>
              <c:strCache>
                <c:ptCount val="4"/>
                <c:pt idx="0">
                  <c:v>Arrêt-maladie</c:v>
                </c:pt>
                <c:pt idx="1">
                  <c:v>Accident</c:v>
                </c:pt>
                <c:pt idx="2">
                  <c:v>Maladie liée au travail</c:v>
                </c:pt>
                <c:pt idx="3">
                  <c:v>Conduire sans être en état</c:v>
                </c:pt>
              </c:strCache>
              <c:extLst/>
            </c:strRef>
          </c:cat>
          <c:val>
            <c:numRef>
              <c:f>Arret!$AI$27:$AM$27</c:f>
              <c:numCache>
                <c:formatCode>General</c:formatCode>
                <c:ptCount val="4"/>
                <c:pt idx="0">
                  <c:v>49.658994890925698</c:v>
                </c:pt>
                <c:pt idx="1">
                  <c:v>12.938865711140201</c:v>
                </c:pt>
                <c:pt idx="2">
                  <c:v>34.0395429968478</c:v>
                </c:pt>
                <c:pt idx="3">
                  <c:v>34.700870734812298</c:v>
                </c:pt>
              </c:numCache>
              <c:extLst/>
            </c:numRef>
          </c:val>
          <c:extLst>
            <c:ext xmlns:c16="http://schemas.microsoft.com/office/drawing/2014/chart" uri="{C3380CC4-5D6E-409C-BE32-E72D297353CC}">
              <c16:uniqueId val="{00000000-D518-4054-8FD5-0345CD0B552A}"/>
            </c:ext>
          </c:extLst>
        </c:ser>
        <c:ser>
          <c:idx val="1"/>
          <c:order val="1"/>
          <c:tx>
            <c:v>36-45 ans</c:v>
          </c:tx>
          <c:spPr>
            <a:solidFill>
              <a:schemeClr val="accent2"/>
            </a:solidFill>
            <a:ln>
              <a:noFill/>
            </a:ln>
            <a:effectLst/>
          </c:spPr>
          <c:invertIfNegative val="0"/>
          <c:cat>
            <c:strRef>
              <c:f>Arret!$AI$26:$AM$26</c:f>
              <c:strCache>
                <c:ptCount val="4"/>
                <c:pt idx="0">
                  <c:v>Arrêt-maladie</c:v>
                </c:pt>
                <c:pt idx="1">
                  <c:v>Accident</c:v>
                </c:pt>
                <c:pt idx="2">
                  <c:v>Maladie liée au travail</c:v>
                </c:pt>
                <c:pt idx="3">
                  <c:v>Conduire sans être en état</c:v>
                </c:pt>
              </c:strCache>
              <c:extLst/>
            </c:strRef>
          </c:cat>
          <c:val>
            <c:numRef>
              <c:f>Arret!$AI$28:$AM$28</c:f>
              <c:numCache>
                <c:formatCode>General</c:formatCode>
                <c:ptCount val="4"/>
                <c:pt idx="0">
                  <c:v>58.908762653058297</c:v>
                </c:pt>
                <c:pt idx="1">
                  <c:v>17.387414552587</c:v>
                </c:pt>
                <c:pt idx="2">
                  <c:v>33.777435970325897</c:v>
                </c:pt>
                <c:pt idx="3">
                  <c:v>38.055626993722299</c:v>
                </c:pt>
              </c:numCache>
              <c:extLst/>
            </c:numRef>
          </c:val>
          <c:extLst>
            <c:ext xmlns:c16="http://schemas.microsoft.com/office/drawing/2014/chart" uri="{C3380CC4-5D6E-409C-BE32-E72D297353CC}">
              <c16:uniqueId val="{00000001-D518-4054-8FD5-0345CD0B552A}"/>
            </c:ext>
          </c:extLst>
        </c:ser>
        <c:ser>
          <c:idx val="2"/>
          <c:order val="2"/>
          <c:tx>
            <c:v>46-55 ans</c:v>
          </c:tx>
          <c:spPr>
            <a:solidFill>
              <a:schemeClr val="accent3"/>
            </a:solidFill>
            <a:ln>
              <a:noFill/>
            </a:ln>
            <a:effectLst/>
          </c:spPr>
          <c:invertIfNegative val="0"/>
          <c:cat>
            <c:strRef>
              <c:f>Arret!$AI$26:$AM$26</c:f>
              <c:strCache>
                <c:ptCount val="4"/>
                <c:pt idx="0">
                  <c:v>Arrêt-maladie</c:v>
                </c:pt>
                <c:pt idx="1">
                  <c:v>Accident</c:v>
                </c:pt>
                <c:pt idx="2">
                  <c:v>Maladie liée au travail</c:v>
                </c:pt>
                <c:pt idx="3">
                  <c:v>Conduire sans être en état</c:v>
                </c:pt>
              </c:strCache>
              <c:extLst/>
            </c:strRef>
          </c:cat>
          <c:val>
            <c:numRef>
              <c:f>Arret!$AI$29:$AM$29</c:f>
              <c:numCache>
                <c:formatCode>General</c:formatCode>
                <c:ptCount val="4"/>
                <c:pt idx="0">
                  <c:v>51.046780735260199</c:v>
                </c:pt>
                <c:pt idx="1">
                  <c:v>14.5355356385832</c:v>
                </c:pt>
                <c:pt idx="2">
                  <c:v>37.230152268417299</c:v>
                </c:pt>
                <c:pt idx="3">
                  <c:v>27.5551468757353</c:v>
                </c:pt>
              </c:numCache>
              <c:extLst/>
            </c:numRef>
          </c:val>
          <c:extLst>
            <c:ext xmlns:c16="http://schemas.microsoft.com/office/drawing/2014/chart" uri="{C3380CC4-5D6E-409C-BE32-E72D297353CC}">
              <c16:uniqueId val="{00000002-D518-4054-8FD5-0345CD0B552A}"/>
            </c:ext>
          </c:extLst>
        </c:ser>
        <c:ser>
          <c:idx val="3"/>
          <c:order val="3"/>
          <c:tx>
            <c:v>≥ 56 ans</c:v>
          </c:tx>
          <c:spPr>
            <a:solidFill>
              <a:schemeClr val="accent4"/>
            </a:solidFill>
            <a:ln>
              <a:noFill/>
            </a:ln>
            <a:effectLst/>
          </c:spPr>
          <c:invertIfNegative val="0"/>
          <c:cat>
            <c:strRef>
              <c:f>Arret!$AI$26:$AM$26</c:f>
              <c:strCache>
                <c:ptCount val="4"/>
                <c:pt idx="0">
                  <c:v>Arrêt-maladie</c:v>
                </c:pt>
                <c:pt idx="1">
                  <c:v>Accident</c:v>
                </c:pt>
                <c:pt idx="2">
                  <c:v>Maladie liée au travail</c:v>
                </c:pt>
                <c:pt idx="3">
                  <c:v>Conduire sans être en état</c:v>
                </c:pt>
              </c:strCache>
              <c:extLst/>
            </c:strRef>
          </c:cat>
          <c:val>
            <c:numRef>
              <c:f>Arret!$AI$30:$AM$30</c:f>
              <c:numCache>
                <c:formatCode>General</c:formatCode>
                <c:ptCount val="4"/>
                <c:pt idx="0">
                  <c:v>49.274885885138097</c:v>
                </c:pt>
                <c:pt idx="1">
                  <c:v>16.0101258812462</c:v>
                </c:pt>
                <c:pt idx="2">
                  <c:v>40.465189392262403</c:v>
                </c:pt>
                <c:pt idx="3">
                  <c:v>30.576718939289801</c:v>
                </c:pt>
              </c:numCache>
              <c:extLst/>
            </c:numRef>
          </c:val>
          <c:extLst>
            <c:ext xmlns:c16="http://schemas.microsoft.com/office/drawing/2014/chart" uri="{C3380CC4-5D6E-409C-BE32-E72D297353CC}">
              <c16:uniqueId val="{00000003-D518-4054-8FD5-0345CD0B552A}"/>
            </c:ext>
          </c:extLst>
        </c:ser>
        <c:dLbls>
          <c:showLegendKey val="0"/>
          <c:showVal val="0"/>
          <c:showCatName val="0"/>
          <c:showSerName val="0"/>
          <c:showPercent val="0"/>
          <c:showBubbleSize val="0"/>
        </c:dLbls>
        <c:gapWidth val="219"/>
        <c:axId val="2004757775"/>
        <c:axId val="2000238223"/>
      </c:barChart>
      <c:catAx>
        <c:axId val="2004757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900" b="0" i="0" u="none" strike="noStrike" kern="1200" baseline="0">
                <a:solidFill>
                  <a:schemeClr val="tx1">
                    <a:lumMod val="65000"/>
                    <a:lumOff val="35000"/>
                  </a:schemeClr>
                </a:solidFill>
                <a:latin typeface="+mn-lt"/>
                <a:ea typeface="+mn-ea"/>
                <a:cs typeface="+mn-cs"/>
              </a:defRPr>
            </a:pPr>
            <a:endParaRPr lang="fr-FR"/>
          </a:p>
        </c:txPr>
        <c:crossAx val="2000238223"/>
        <c:crosses val="autoZero"/>
        <c:auto val="1"/>
        <c:lblAlgn val="ctr"/>
        <c:lblOffset val="100"/>
        <c:noMultiLvlLbl val="0"/>
      </c:catAx>
      <c:valAx>
        <c:axId val="2000238223"/>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900" b="0" i="0" u="none" strike="noStrike" kern="1200" baseline="0">
                <a:solidFill>
                  <a:schemeClr val="tx1">
                    <a:lumMod val="65000"/>
                    <a:lumOff val="35000"/>
                  </a:schemeClr>
                </a:solidFill>
                <a:latin typeface="+mn-lt"/>
                <a:ea typeface="+mn-ea"/>
                <a:cs typeface="+mn-cs"/>
              </a:defRPr>
            </a:pPr>
            <a:endParaRPr lang="fr-FR"/>
          </a:p>
        </c:txPr>
        <c:crossAx val="20047577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A1EC4-E230-4947-8944-0B205100A2F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H"/>
          </a:p>
        </p:txBody>
      </p:sp>
      <p:sp>
        <p:nvSpPr>
          <p:cNvPr id="3" name="Sous-titre 2">
            <a:extLst>
              <a:ext uri="{FF2B5EF4-FFF2-40B4-BE49-F238E27FC236}">
                <a16:creationId xmlns:a16="http://schemas.microsoft.com/office/drawing/2014/main" id="{BB50594D-508D-4974-B799-04AA4A58C1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H"/>
          </a:p>
        </p:txBody>
      </p:sp>
      <p:sp>
        <p:nvSpPr>
          <p:cNvPr id="4" name="Espace réservé de la date 3">
            <a:extLst>
              <a:ext uri="{FF2B5EF4-FFF2-40B4-BE49-F238E27FC236}">
                <a16:creationId xmlns:a16="http://schemas.microsoft.com/office/drawing/2014/main" id="{81801F1D-94FA-4078-9186-45188BF0FD42}"/>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D41F3D2B-FCFF-4224-A50D-816F656221F9}"/>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F7262504-3683-49B3-98FC-D5BE5CA3ED0D}"/>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285277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98846F-1626-4016-B059-B4FF957EF16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a:extLst>
              <a:ext uri="{FF2B5EF4-FFF2-40B4-BE49-F238E27FC236}">
                <a16:creationId xmlns:a16="http://schemas.microsoft.com/office/drawing/2014/main" id="{AED22749-E044-4A90-A785-637CCF3A5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a:extLst>
              <a:ext uri="{FF2B5EF4-FFF2-40B4-BE49-F238E27FC236}">
                <a16:creationId xmlns:a16="http://schemas.microsoft.com/office/drawing/2014/main" id="{24113F63-A4FC-4B8F-8A79-F50769458E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EDCB239-F9C2-4D08-8563-8A9E1BEFAD2A}"/>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6" name="Espace réservé du pied de page 5">
            <a:extLst>
              <a:ext uri="{FF2B5EF4-FFF2-40B4-BE49-F238E27FC236}">
                <a16:creationId xmlns:a16="http://schemas.microsoft.com/office/drawing/2014/main" id="{94923058-542E-43EF-87A0-74E6766AE6F7}"/>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A4B16064-A712-48AC-86CE-D82663EC3245}"/>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331828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756F0E-B514-4817-B265-83D96FA0A78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a:extLst>
              <a:ext uri="{FF2B5EF4-FFF2-40B4-BE49-F238E27FC236}">
                <a16:creationId xmlns:a16="http://schemas.microsoft.com/office/drawing/2014/main" id="{5F1607EA-475C-4A1D-9FEC-9F95304177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a:extLst>
              <a:ext uri="{FF2B5EF4-FFF2-40B4-BE49-F238E27FC236}">
                <a16:creationId xmlns:a16="http://schemas.microsoft.com/office/drawing/2014/main" id="{915C100B-45AA-4EEF-A721-87796580C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5300218-C2FF-4358-8EB6-1A71FDE8F2DC}"/>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6" name="Espace réservé du pied de page 5">
            <a:extLst>
              <a:ext uri="{FF2B5EF4-FFF2-40B4-BE49-F238E27FC236}">
                <a16:creationId xmlns:a16="http://schemas.microsoft.com/office/drawing/2014/main" id="{AF099DCB-E026-43F7-820D-19A883C2A27E}"/>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66B07AE8-813D-4DF6-BF68-0A23FCC8029F}"/>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396407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DADB46-B5AE-431F-90A6-86B13B69B482}"/>
              </a:ext>
            </a:extLst>
          </p:cNvPr>
          <p:cNvSpPr>
            <a:spLocks noGrp="1"/>
          </p:cNvSpPr>
          <p:nvPr>
            <p:ph type="title"/>
          </p:nvPr>
        </p:nvSpPr>
        <p:spPr/>
        <p:txBody>
          <a:bodyPr/>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CB1CCA80-51D9-4294-8C37-7BF944BF51A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6066F029-CBCD-4BE5-820A-89F31DFA4848}"/>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7544B8A6-F629-431C-8ED7-236A6BA83489}"/>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856F14C7-3E61-4FA3-A1FD-3830A20AD602}"/>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334836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90D8D62-58DC-4139-B405-4AD661C5F26D}"/>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26EDCF63-A484-4709-B5F5-67E8CA66038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B75F5C09-DE4C-4211-AC8D-F124050703AE}"/>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0024E373-F114-4294-98D5-0033522E1636}"/>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4D385803-3C00-4EB7-8001-A4B505763874}"/>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2012000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9C442E0-74FA-424A-90CA-2E7C84F4EA5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5362" b="27536"/>
          <a:stretch/>
        </p:blipFill>
        <p:spPr>
          <a:xfrm>
            <a:off x="10591800" y="6076949"/>
            <a:ext cx="1314450" cy="619125"/>
          </a:xfrm>
          <a:prstGeom prst="rect">
            <a:avLst/>
          </a:prstGeom>
        </p:spPr>
      </p:pic>
    </p:spTree>
    <p:extLst>
      <p:ext uri="{BB962C8B-B14F-4D97-AF65-F5344CB8AC3E}">
        <p14:creationId xmlns:p14="http://schemas.microsoft.com/office/powerpoint/2010/main" val="3577413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355A42-6381-4F37-A9FC-144AB0485FF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H"/>
          </a:p>
        </p:txBody>
      </p:sp>
      <p:sp>
        <p:nvSpPr>
          <p:cNvPr id="3" name="Sous-titre 2">
            <a:extLst>
              <a:ext uri="{FF2B5EF4-FFF2-40B4-BE49-F238E27FC236}">
                <a16:creationId xmlns:a16="http://schemas.microsoft.com/office/drawing/2014/main" id="{C2B32125-DD5B-427E-9BB4-279AFD8F2F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H"/>
          </a:p>
        </p:txBody>
      </p:sp>
      <p:sp>
        <p:nvSpPr>
          <p:cNvPr id="4" name="Espace réservé de la date 3">
            <a:extLst>
              <a:ext uri="{FF2B5EF4-FFF2-40B4-BE49-F238E27FC236}">
                <a16:creationId xmlns:a16="http://schemas.microsoft.com/office/drawing/2014/main" id="{E2C38470-929F-4E96-B024-03CF322D6317}"/>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84C10929-2EB4-4348-B728-73C4E50B5342}"/>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C3E018F0-F278-40EF-9C30-CBC48B60B54F}"/>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1032691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F5F69C-F951-4A1D-874E-909D06512796}"/>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3973CC96-7AA7-41E4-B6F8-1A1DB8F707D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BED2D2E8-7879-4514-A707-D4906B539FD8}"/>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D9C45A25-7AFF-4EA3-98F4-132EDA2F2989}"/>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05D739CA-4D0C-4E62-B336-01486E4C1C1A}"/>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4277985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47B34B-D64F-46DB-A097-DAADAAE22C9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a:extLst>
              <a:ext uri="{FF2B5EF4-FFF2-40B4-BE49-F238E27FC236}">
                <a16:creationId xmlns:a16="http://schemas.microsoft.com/office/drawing/2014/main" id="{C55D2007-CABF-49D6-BF04-E0134B2AC4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AFC1EB6-2EF6-4B83-ABD7-05989FBD6E40}"/>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AA39DBB5-0DC4-4462-81BB-419C30528AC4}"/>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9F6DF124-110D-486D-BBBD-B64FAA79CDC7}"/>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3186418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8D62D0-DAA6-40E3-BDDA-9987452512D6}"/>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17631AD4-409A-4271-8838-43C4FBDCB9B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a:extLst>
              <a:ext uri="{FF2B5EF4-FFF2-40B4-BE49-F238E27FC236}">
                <a16:creationId xmlns:a16="http://schemas.microsoft.com/office/drawing/2014/main" id="{E696D8EA-7CA9-446E-A06C-742F617BD4A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a:extLst>
              <a:ext uri="{FF2B5EF4-FFF2-40B4-BE49-F238E27FC236}">
                <a16:creationId xmlns:a16="http://schemas.microsoft.com/office/drawing/2014/main" id="{22ECAEB6-413A-46C1-B4F1-DC0D05F539BE}"/>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6" name="Espace réservé du pied de page 5">
            <a:extLst>
              <a:ext uri="{FF2B5EF4-FFF2-40B4-BE49-F238E27FC236}">
                <a16:creationId xmlns:a16="http://schemas.microsoft.com/office/drawing/2014/main" id="{A517BD8A-EEF8-4568-9592-AF002E781DA0}"/>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B1EFE925-2574-4392-A449-5F266DA757E7}"/>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3054336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EB6E0B-2783-4D29-A62D-702AB85DA909}"/>
              </a:ext>
            </a:extLst>
          </p:cNvPr>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15B5F3B5-9CD6-4976-A022-9F6BF076D3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E1169BA-4C28-443D-B16E-10B91AA2E10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a:extLst>
              <a:ext uri="{FF2B5EF4-FFF2-40B4-BE49-F238E27FC236}">
                <a16:creationId xmlns:a16="http://schemas.microsoft.com/office/drawing/2014/main" id="{3161F2C7-9E07-4A5F-A144-FA95E8712C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1733181-18A3-4401-8D6E-DBE925ED99F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a:extLst>
              <a:ext uri="{FF2B5EF4-FFF2-40B4-BE49-F238E27FC236}">
                <a16:creationId xmlns:a16="http://schemas.microsoft.com/office/drawing/2014/main" id="{BD8E9369-16B2-43E3-BB23-6C97220C257D}"/>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8" name="Espace réservé du pied de page 7">
            <a:extLst>
              <a:ext uri="{FF2B5EF4-FFF2-40B4-BE49-F238E27FC236}">
                <a16:creationId xmlns:a16="http://schemas.microsoft.com/office/drawing/2014/main" id="{52CB4C3E-122A-4B14-B499-489BE15FAFBB}"/>
              </a:ext>
            </a:extLst>
          </p:cNvPr>
          <p:cNvSpPr>
            <a:spLocks noGrp="1"/>
          </p:cNvSpPr>
          <p:nvPr>
            <p:ph type="ftr" sz="quarter" idx="11"/>
          </p:nvPr>
        </p:nvSpPr>
        <p:spPr/>
        <p:txBody>
          <a:bodyPr/>
          <a:lstStyle/>
          <a:p>
            <a:endParaRPr lang="fr-CH"/>
          </a:p>
        </p:txBody>
      </p:sp>
      <p:sp>
        <p:nvSpPr>
          <p:cNvPr id="9" name="Espace réservé du numéro de diapositive 8">
            <a:extLst>
              <a:ext uri="{FF2B5EF4-FFF2-40B4-BE49-F238E27FC236}">
                <a16:creationId xmlns:a16="http://schemas.microsoft.com/office/drawing/2014/main" id="{6D9BEC6C-6542-4CFD-AAF3-8258776364B4}"/>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103960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BDFA98-B8DB-4CB5-A152-211F0F3CBFB6}"/>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11A76494-5A40-4DFD-B05E-E384C2DA5A9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142A7FAA-75B6-474F-A9EC-2E4FEDFB91BB}"/>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146EBD9A-EAC2-4275-995D-081432271383}"/>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EDC26A0D-417B-4DBF-984A-87462EA332B3}"/>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42357773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0EA573-4771-46B4-9087-D415E02DC7F8}"/>
              </a:ext>
            </a:extLst>
          </p:cNvPr>
          <p:cNvSpPr>
            <a:spLocks noGrp="1"/>
          </p:cNvSpPr>
          <p:nvPr>
            <p:ph type="title"/>
          </p:nvPr>
        </p:nvSpPr>
        <p:spPr/>
        <p:txBody>
          <a:bodyPr/>
          <a:lstStyle/>
          <a:p>
            <a:r>
              <a:rPr lang="fr-FR"/>
              <a:t>Modifiez le style du titre</a:t>
            </a:r>
            <a:endParaRPr lang="fr-CH"/>
          </a:p>
        </p:txBody>
      </p:sp>
      <p:sp>
        <p:nvSpPr>
          <p:cNvPr id="3" name="Espace réservé de la date 2">
            <a:extLst>
              <a:ext uri="{FF2B5EF4-FFF2-40B4-BE49-F238E27FC236}">
                <a16:creationId xmlns:a16="http://schemas.microsoft.com/office/drawing/2014/main" id="{7A96FA7B-FEA8-4DEA-A14E-46A6D50C7A6F}"/>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4" name="Espace réservé du pied de page 3">
            <a:extLst>
              <a:ext uri="{FF2B5EF4-FFF2-40B4-BE49-F238E27FC236}">
                <a16:creationId xmlns:a16="http://schemas.microsoft.com/office/drawing/2014/main" id="{A7E066EF-4799-478A-954D-58174B1055D4}"/>
              </a:ext>
            </a:extLst>
          </p:cNvPr>
          <p:cNvSpPr>
            <a:spLocks noGrp="1"/>
          </p:cNvSpPr>
          <p:nvPr>
            <p:ph type="ftr" sz="quarter" idx="11"/>
          </p:nvPr>
        </p:nvSpPr>
        <p:spPr/>
        <p:txBody>
          <a:bodyPr/>
          <a:lstStyle/>
          <a:p>
            <a:endParaRPr lang="fr-CH"/>
          </a:p>
        </p:txBody>
      </p:sp>
      <p:sp>
        <p:nvSpPr>
          <p:cNvPr id="5" name="Espace réservé du numéro de diapositive 4">
            <a:extLst>
              <a:ext uri="{FF2B5EF4-FFF2-40B4-BE49-F238E27FC236}">
                <a16:creationId xmlns:a16="http://schemas.microsoft.com/office/drawing/2014/main" id="{EF4F6AD3-37E0-42A1-8C21-FBE6C91F7D0E}"/>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166973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C867BED-5AF0-4342-9272-5481AF5A4A02}"/>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3" name="Espace réservé du pied de page 2">
            <a:extLst>
              <a:ext uri="{FF2B5EF4-FFF2-40B4-BE49-F238E27FC236}">
                <a16:creationId xmlns:a16="http://schemas.microsoft.com/office/drawing/2014/main" id="{41DBFAC2-0EF3-414C-B4FD-F81CCE602678}"/>
              </a:ext>
            </a:extLst>
          </p:cNvPr>
          <p:cNvSpPr>
            <a:spLocks noGrp="1"/>
          </p:cNvSpPr>
          <p:nvPr>
            <p:ph type="ftr" sz="quarter" idx="11"/>
          </p:nvPr>
        </p:nvSpPr>
        <p:spPr/>
        <p:txBody>
          <a:bodyPr/>
          <a:lstStyle/>
          <a:p>
            <a:endParaRPr lang="fr-CH"/>
          </a:p>
        </p:txBody>
      </p:sp>
      <p:sp>
        <p:nvSpPr>
          <p:cNvPr id="4" name="Espace réservé du numéro de diapositive 3">
            <a:extLst>
              <a:ext uri="{FF2B5EF4-FFF2-40B4-BE49-F238E27FC236}">
                <a16:creationId xmlns:a16="http://schemas.microsoft.com/office/drawing/2014/main" id="{A5330D12-CA9D-4CDD-AC1F-7E5CA411C452}"/>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29118860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B55A57-FCFB-48DD-80FB-4250735A2A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a:extLst>
              <a:ext uri="{FF2B5EF4-FFF2-40B4-BE49-F238E27FC236}">
                <a16:creationId xmlns:a16="http://schemas.microsoft.com/office/drawing/2014/main" id="{EFDE40A3-A859-4E82-B6B2-F226CF37D4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a:extLst>
              <a:ext uri="{FF2B5EF4-FFF2-40B4-BE49-F238E27FC236}">
                <a16:creationId xmlns:a16="http://schemas.microsoft.com/office/drawing/2014/main" id="{6F914D2B-48A3-472B-81A7-A5FC8E436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E3E3474-B47C-47C9-8445-77E1B94AE741}"/>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6" name="Espace réservé du pied de page 5">
            <a:extLst>
              <a:ext uri="{FF2B5EF4-FFF2-40B4-BE49-F238E27FC236}">
                <a16:creationId xmlns:a16="http://schemas.microsoft.com/office/drawing/2014/main" id="{E770A5B6-C6CC-42FA-9F25-304402333907}"/>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87C9216A-F928-4CD9-A5E6-4D751AFB4299}"/>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368965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40E61E-85A7-4850-8B9F-E88732D8A3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a:extLst>
              <a:ext uri="{FF2B5EF4-FFF2-40B4-BE49-F238E27FC236}">
                <a16:creationId xmlns:a16="http://schemas.microsoft.com/office/drawing/2014/main" id="{BB05D760-04DF-4D59-AB55-A285A68822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a:extLst>
              <a:ext uri="{FF2B5EF4-FFF2-40B4-BE49-F238E27FC236}">
                <a16:creationId xmlns:a16="http://schemas.microsoft.com/office/drawing/2014/main" id="{DFF06EC5-46B5-4594-99F1-AD80131808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AAFC437-354F-42B1-B00E-D1E0D9BAC5AF}"/>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6" name="Espace réservé du pied de page 5">
            <a:extLst>
              <a:ext uri="{FF2B5EF4-FFF2-40B4-BE49-F238E27FC236}">
                <a16:creationId xmlns:a16="http://schemas.microsoft.com/office/drawing/2014/main" id="{3B1B5ABA-1D90-4B33-B1EC-B9F273D9AF0D}"/>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2C8C90B8-1093-4684-9E05-6CE2153C0A9D}"/>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11168815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10F991-2175-416C-8097-F1A98F7E9BE9}"/>
              </a:ext>
            </a:extLst>
          </p:cNvPr>
          <p:cNvSpPr>
            <a:spLocks noGrp="1"/>
          </p:cNvSpPr>
          <p:nvPr>
            <p:ph type="title"/>
          </p:nvPr>
        </p:nvSpPr>
        <p:spPr/>
        <p:txBody>
          <a:bodyPr/>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22B59BD2-03F1-4C31-8B7A-9426B63206F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DA82FBAD-D9DD-4489-A11C-FAB82B2C6F65}"/>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7AE9061B-2B7A-4BC9-A0E0-9BEF920CEE27}"/>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38A80F3F-E4CF-49E7-B283-1E138EF88324}"/>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20659215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9E3E2FA-1B79-4725-88BF-7D904CF8699C}"/>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75756B7F-17B9-4401-A36E-1CCEE66364C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6EC427A2-29E8-4DF9-BBB8-83B8C6AD536B}"/>
              </a:ext>
            </a:extLst>
          </p:cNvPr>
          <p:cNvSpPr>
            <a:spLocks noGrp="1"/>
          </p:cNvSpPr>
          <p:nvPr>
            <p:ph type="dt" sz="half" idx="10"/>
          </p:nvPr>
        </p:nvSpPr>
        <p:spPr/>
        <p:txBody>
          <a:bodyPr/>
          <a:lstStyle/>
          <a:p>
            <a:fld id="{45C7E28A-A70B-4D58-8F79-6B1281AD8008}"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B99B0633-579B-49A4-B54F-FDC8DA84C878}"/>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5FD0BD75-707C-48F1-AB06-AD1EA664A804}"/>
              </a:ext>
            </a:extLst>
          </p:cNvPr>
          <p:cNvSpPr>
            <a:spLocks noGrp="1"/>
          </p:cNvSpPr>
          <p:nvPr>
            <p:ph type="sldNum" sz="quarter" idx="12"/>
          </p:nvPr>
        </p:nvSpPr>
        <p:spPr/>
        <p:txBody>
          <a:bodyPr/>
          <a:lstStyle/>
          <a:p>
            <a:fld id="{97AE4B99-4115-4DA8-BCB1-2A230CEA1F99}" type="slidenum">
              <a:rPr lang="fr-CH" smtClean="0"/>
              <a:t>‹N°›</a:t>
            </a:fld>
            <a:endParaRPr lang="fr-CH"/>
          </a:p>
        </p:txBody>
      </p:sp>
    </p:spTree>
    <p:extLst>
      <p:ext uri="{BB962C8B-B14F-4D97-AF65-F5344CB8AC3E}">
        <p14:creationId xmlns:p14="http://schemas.microsoft.com/office/powerpoint/2010/main" val="46664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34C4DE-58EF-4982-9C34-C768931BDE1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a:extLst>
              <a:ext uri="{FF2B5EF4-FFF2-40B4-BE49-F238E27FC236}">
                <a16:creationId xmlns:a16="http://schemas.microsoft.com/office/drawing/2014/main" id="{ABBD63F2-1C15-4529-92EA-EAEEB41008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C09336D-15FA-4244-A69B-924B7B162772}"/>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2167CAD1-4495-4E9D-AF58-18707FAB658F}"/>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9A918BEC-C471-4FE3-A97B-820063ECCE39}"/>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2530093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64BBD-6CF2-4E8C-A195-BCFD09B545DF}"/>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2D3332D1-5446-437B-8465-0BB14E961B5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a:extLst>
              <a:ext uri="{FF2B5EF4-FFF2-40B4-BE49-F238E27FC236}">
                <a16:creationId xmlns:a16="http://schemas.microsoft.com/office/drawing/2014/main" id="{A68882DF-C548-46D1-8462-7B05C2D32C2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a:extLst>
              <a:ext uri="{FF2B5EF4-FFF2-40B4-BE49-F238E27FC236}">
                <a16:creationId xmlns:a16="http://schemas.microsoft.com/office/drawing/2014/main" id="{89674C15-6A3A-4886-8A25-C9E76C330C6F}"/>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6" name="Espace réservé du pied de page 5">
            <a:extLst>
              <a:ext uri="{FF2B5EF4-FFF2-40B4-BE49-F238E27FC236}">
                <a16:creationId xmlns:a16="http://schemas.microsoft.com/office/drawing/2014/main" id="{58395A67-E704-4601-BA06-9F609F6162E2}"/>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55A14969-5355-4502-BB9F-2559F01AB31A}"/>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2783410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120D64-EF66-47FA-BEAE-F2F2970E264D}"/>
              </a:ext>
            </a:extLst>
          </p:cNvPr>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055F2A3C-9EC0-493D-A1B8-0406DF01C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0552C57-659B-47EC-8EEA-A6A746ED552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a:extLst>
              <a:ext uri="{FF2B5EF4-FFF2-40B4-BE49-F238E27FC236}">
                <a16:creationId xmlns:a16="http://schemas.microsoft.com/office/drawing/2014/main" id="{AFF7238A-8867-4BAC-AF2B-D946F4E46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976130B-B391-4C4B-8BB5-CB608D13997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a:extLst>
              <a:ext uri="{FF2B5EF4-FFF2-40B4-BE49-F238E27FC236}">
                <a16:creationId xmlns:a16="http://schemas.microsoft.com/office/drawing/2014/main" id="{F5CC7806-BFB9-4315-B3B9-61CD64DCB0E7}"/>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8" name="Espace réservé du pied de page 7">
            <a:extLst>
              <a:ext uri="{FF2B5EF4-FFF2-40B4-BE49-F238E27FC236}">
                <a16:creationId xmlns:a16="http://schemas.microsoft.com/office/drawing/2014/main" id="{9D277781-F624-4264-BCBE-513A2E457982}"/>
              </a:ext>
            </a:extLst>
          </p:cNvPr>
          <p:cNvSpPr>
            <a:spLocks noGrp="1"/>
          </p:cNvSpPr>
          <p:nvPr>
            <p:ph type="ftr" sz="quarter" idx="11"/>
          </p:nvPr>
        </p:nvSpPr>
        <p:spPr/>
        <p:txBody>
          <a:bodyPr/>
          <a:lstStyle/>
          <a:p>
            <a:endParaRPr lang="fr-CH"/>
          </a:p>
        </p:txBody>
      </p:sp>
      <p:sp>
        <p:nvSpPr>
          <p:cNvPr id="9" name="Espace réservé du numéro de diapositive 8">
            <a:extLst>
              <a:ext uri="{FF2B5EF4-FFF2-40B4-BE49-F238E27FC236}">
                <a16:creationId xmlns:a16="http://schemas.microsoft.com/office/drawing/2014/main" id="{D6D304D8-2984-406A-818D-12097C238DFF}"/>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1464430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61D91A-67EF-4CF7-BF47-F89237F25879}"/>
              </a:ext>
            </a:extLst>
          </p:cNvPr>
          <p:cNvSpPr>
            <a:spLocks noGrp="1"/>
          </p:cNvSpPr>
          <p:nvPr>
            <p:ph type="title"/>
          </p:nvPr>
        </p:nvSpPr>
        <p:spPr/>
        <p:txBody>
          <a:bodyPr/>
          <a:lstStyle/>
          <a:p>
            <a:r>
              <a:rPr lang="fr-FR"/>
              <a:t>Modifiez le style du titre</a:t>
            </a:r>
            <a:endParaRPr lang="fr-CH"/>
          </a:p>
        </p:txBody>
      </p:sp>
      <p:sp>
        <p:nvSpPr>
          <p:cNvPr id="3" name="Espace réservé de la date 2">
            <a:extLst>
              <a:ext uri="{FF2B5EF4-FFF2-40B4-BE49-F238E27FC236}">
                <a16:creationId xmlns:a16="http://schemas.microsoft.com/office/drawing/2014/main" id="{57ED7A33-81DB-4A17-9013-EEDFA14ADA37}"/>
              </a:ext>
            </a:extLst>
          </p:cNvPr>
          <p:cNvSpPr>
            <a:spLocks noGrp="1"/>
          </p:cNvSpPr>
          <p:nvPr>
            <p:ph type="dt" sz="half" idx="10"/>
          </p:nvPr>
        </p:nvSpPr>
        <p:spPr/>
        <p:txBody>
          <a:bodyPr/>
          <a:lstStyle/>
          <a:p>
            <a:fld id="{1D7D1B4E-1868-42FD-9FEB-0F399A56BF2C}" type="datetimeFigureOut">
              <a:rPr lang="fr-CH" smtClean="0"/>
              <a:t>29.05.2024</a:t>
            </a:fld>
            <a:endParaRPr lang="fr-CH"/>
          </a:p>
        </p:txBody>
      </p:sp>
      <p:sp>
        <p:nvSpPr>
          <p:cNvPr id="4" name="Espace réservé du pied de page 3">
            <a:extLst>
              <a:ext uri="{FF2B5EF4-FFF2-40B4-BE49-F238E27FC236}">
                <a16:creationId xmlns:a16="http://schemas.microsoft.com/office/drawing/2014/main" id="{13D71791-1157-4F38-85B0-F1FC0094B60E}"/>
              </a:ext>
            </a:extLst>
          </p:cNvPr>
          <p:cNvSpPr>
            <a:spLocks noGrp="1"/>
          </p:cNvSpPr>
          <p:nvPr>
            <p:ph type="ftr" sz="quarter" idx="11"/>
          </p:nvPr>
        </p:nvSpPr>
        <p:spPr/>
        <p:txBody>
          <a:bodyPr/>
          <a:lstStyle/>
          <a:p>
            <a:endParaRPr lang="fr-CH"/>
          </a:p>
        </p:txBody>
      </p:sp>
      <p:sp>
        <p:nvSpPr>
          <p:cNvPr id="5" name="Espace réservé du numéro de diapositive 4">
            <a:extLst>
              <a:ext uri="{FF2B5EF4-FFF2-40B4-BE49-F238E27FC236}">
                <a16:creationId xmlns:a16="http://schemas.microsoft.com/office/drawing/2014/main" id="{A5B68992-DEAB-43AB-8623-ABB0A3AAEACB}"/>
              </a:ext>
            </a:extLst>
          </p:cNvPr>
          <p:cNvSpPr>
            <a:spLocks noGrp="1"/>
          </p:cNvSpPr>
          <p:nvPr>
            <p:ph type="sldNum" sz="quarter" idx="12"/>
          </p:nvPr>
        </p:nvSpPr>
        <p:spPr/>
        <p:txBody>
          <a:bodyPr/>
          <a:lstStyle/>
          <a:p>
            <a:fld id="{C6E6E3A4-F308-433C-B9FE-18526A136753}" type="slidenum">
              <a:rPr lang="fr-CH" smtClean="0"/>
              <a:t>‹N°›</a:t>
            </a:fld>
            <a:endParaRPr lang="fr-CH"/>
          </a:p>
        </p:txBody>
      </p:sp>
    </p:spTree>
    <p:extLst>
      <p:ext uri="{BB962C8B-B14F-4D97-AF65-F5344CB8AC3E}">
        <p14:creationId xmlns:p14="http://schemas.microsoft.com/office/powerpoint/2010/main" val="3942816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98F7C8E8-2AAD-4835-A220-2487DC8085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9896140" y="6005780"/>
            <a:ext cx="2034602" cy="644356"/>
          </a:xfrm>
          <a:prstGeom prst="rect">
            <a:avLst/>
          </a:prstGeom>
        </p:spPr>
      </p:pic>
      <p:cxnSp>
        <p:nvCxnSpPr>
          <p:cNvPr id="6" name="Connecteur droit 5">
            <a:extLst>
              <a:ext uri="{FF2B5EF4-FFF2-40B4-BE49-F238E27FC236}">
                <a16:creationId xmlns:a16="http://schemas.microsoft.com/office/drawing/2014/main" id="{BE54492F-3A15-4BC2-B6F6-98A07BAE918E}"/>
              </a:ext>
            </a:extLst>
          </p:cNvPr>
          <p:cNvCxnSpPr>
            <a:cxnSpLocks/>
          </p:cNvCxnSpPr>
          <p:nvPr userDrawn="1"/>
        </p:nvCxnSpPr>
        <p:spPr>
          <a:xfrm flipH="1">
            <a:off x="304800" y="6557554"/>
            <a:ext cx="9527178" cy="0"/>
          </a:xfrm>
          <a:prstGeom prst="line">
            <a:avLst/>
          </a:prstGeom>
          <a:ln w="73025">
            <a:solidFill>
              <a:srgbClr val="C6001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917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Leer">
    <p:spTree>
      <p:nvGrpSpPr>
        <p:cNvPr id="1" name=""/>
        <p:cNvGrpSpPr/>
        <p:nvPr/>
      </p:nvGrpSpPr>
      <p:grpSpPr>
        <a:xfrm>
          <a:off x="0" y="0"/>
          <a:ext cx="0" cy="0"/>
          <a:chOff x="0" y="0"/>
          <a:chExt cx="0" cy="0"/>
        </a:xfrm>
      </p:grpSpPr>
      <p:pic>
        <p:nvPicPr>
          <p:cNvPr id="4" name="Image 3" descr="Une image contenant texte, clipart&#10;&#10;Description générée automatiquement">
            <a:extLst>
              <a:ext uri="{FF2B5EF4-FFF2-40B4-BE49-F238E27FC236}">
                <a16:creationId xmlns:a16="http://schemas.microsoft.com/office/drawing/2014/main" id="{3099D159-4FE5-46C1-88D0-D821A1A107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44523" y="5829300"/>
            <a:ext cx="1420579" cy="830580"/>
          </a:xfrm>
          <a:prstGeom prst="rect">
            <a:avLst/>
          </a:prstGeom>
        </p:spPr>
      </p:pic>
    </p:spTree>
    <p:extLst>
      <p:ext uri="{BB962C8B-B14F-4D97-AF65-F5344CB8AC3E}">
        <p14:creationId xmlns:p14="http://schemas.microsoft.com/office/powerpoint/2010/main" val="389203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Leer">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51F198FA-2BD4-44E4-945C-AC3F3734AE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69404"/>
            <a:ext cx="1524000" cy="1514475"/>
          </a:xfrm>
          <a:prstGeom prst="rect">
            <a:avLst/>
          </a:prstGeom>
        </p:spPr>
      </p:pic>
    </p:spTree>
    <p:extLst>
      <p:ext uri="{BB962C8B-B14F-4D97-AF65-F5344CB8AC3E}">
        <p14:creationId xmlns:p14="http://schemas.microsoft.com/office/powerpoint/2010/main" val="58829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AA9BFBE-CDB4-495F-A34C-FD6F344B2F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E5AEC81D-71AE-45D1-9705-DC10D23E5A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2398CF50-421D-4AD5-9628-99F86226FB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D1B4E-1868-42FD-9FEB-0F399A56BF2C}"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014A0F90-29E4-4C37-8C63-6908F84FA9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a:extLst>
              <a:ext uri="{FF2B5EF4-FFF2-40B4-BE49-F238E27FC236}">
                <a16:creationId xmlns:a16="http://schemas.microsoft.com/office/drawing/2014/main" id="{C0056DEE-6B8E-4684-830F-B0A0FBD96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6E3A4-F308-433C-B9FE-18526A136753}" type="slidenum">
              <a:rPr lang="fr-CH" smtClean="0"/>
              <a:t>‹N°›</a:t>
            </a:fld>
            <a:endParaRPr lang="fr-CH"/>
          </a:p>
        </p:txBody>
      </p:sp>
    </p:spTree>
    <p:extLst>
      <p:ext uri="{BB962C8B-B14F-4D97-AF65-F5344CB8AC3E}">
        <p14:creationId xmlns:p14="http://schemas.microsoft.com/office/powerpoint/2010/main" val="170475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1" r:id="rId8"/>
    <p:sldLayoutId id="2147483674"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B61E655-CC13-4BF9-982F-AF7DB6AB86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9F0B9AB8-58F1-448A-A1D3-3C64A2C2B1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273D08EA-07A8-4B89-935E-E4F3546420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7E28A-A70B-4D58-8F79-6B1281AD8008}" type="datetimeFigureOut">
              <a:rPr lang="fr-CH" smtClean="0"/>
              <a:t>29.05.2024</a:t>
            </a:fld>
            <a:endParaRPr lang="fr-CH"/>
          </a:p>
        </p:txBody>
      </p:sp>
      <p:sp>
        <p:nvSpPr>
          <p:cNvPr id="5" name="Espace réservé du pied de page 4">
            <a:extLst>
              <a:ext uri="{FF2B5EF4-FFF2-40B4-BE49-F238E27FC236}">
                <a16:creationId xmlns:a16="http://schemas.microsoft.com/office/drawing/2014/main" id="{EF57BAAB-B5F9-4843-90B1-A3021BFB64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a:extLst>
              <a:ext uri="{FF2B5EF4-FFF2-40B4-BE49-F238E27FC236}">
                <a16:creationId xmlns:a16="http://schemas.microsoft.com/office/drawing/2014/main" id="{D2AF9BC7-EACE-417A-A16B-891235DD09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E4B99-4115-4DA8-BCB1-2A230CEA1F99}" type="slidenum">
              <a:rPr lang="fr-CH" smtClean="0"/>
              <a:t>‹N°›</a:t>
            </a:fld>
            <a:endParaRPr lang="fr-CH"/>
          </a:p>
        </p:txBody>
      </p:sp>
    </p:spTree>
    <p:extLst>
      <p:ext uri="{BB962C8B-B14F-4D97-AF65-F5344CB8AC3E}">
        <p14:creationId xmlns:p14="http://schemas.microsoft.com/office/powerpoint/2010/main" val="334330945"/>
      </p:ext>
    </p:extLst>
  </p:cSld>
  <p:clrMap bg1="lt1" tx1="dk1" bg2="lt2" tx2="dk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1118934" y="222471"/>
            <a:ext cx="10310948" cy="5786199"/>
          </a:xfrm>
          <a:prstGeom prst="rect">
            <a:avLst/>
          </a:prstGeom>
          <a:noFill/>
        </p:spPr>
        <p:txBody>
          <a:bodyPr wrap="square" rtlCol="0">
            <a:spAutoFit/>
          </a:bodyPr>
          <a:lstStyle/>
          <a:p>
            <a:endParaRPr lang="fr-CH" sz="2800" b="1" dirty="0">
              <a:latin typeface="Arial" panose="020B0604020202020204" pitchFamily="34" charset="0"/>
              <a:cs typeface="Arial" panose="020B0604020202020204" pitchFamily="34" charset="0"/>
            </a:endParaRPr>
          </a:p>
          <a:p>
            <a:r>
              <a:rPr lang="fr-CH" sz="2800" b="1" dirty="0">
                <a:latin typeface="Arial" panose="020B0604020202020204" pitchFamily="34" charset="0"/>
                <a:cs typeface="Arial" panose="020B0604020202020204" pitchFamily="34" charset="0"/>
              </a:rPr>
              <a:t>Journée VPT Bus </a:t>
            </a:r>
          </a:p>
          <a:p>
            <a:r>
              <a:rPr lang="fr-CH" sz="2800" b="1" dirty="0">
                <a:latin typeface="Arial" panose="020B0604020202020204" pitchFamily="34" charset="0"/>
                <a:cs typeface="Arial" panose="020B0604020202020204" pitchFamily="34" charset="0"/>
              </a:rPr>
              <a:t>du 22 mai 2024</a:t>
            </a:r>
          </a:p>
          <a:p>
            <a:endParaRPr lang="fr-CH" sz="2800" b="1" dirty="0">
              <a:latin typeface="Arial" panose="020B0604020202020204" pitchFamily="34" charset="0"/>
              <a:cs typeface="Arial" panose="020B0604020202020204" pitchFamily="34" charset="0"/>
            </a:endParaRPr>
          </a:p>
          <a:p>
            <a:endParaRPr lang="fr-CH" sz="2800" b="1" dirty="0">
              <a:latin typeface="Arial" panose="020B0604020202020204" pitchFamily="34" charset="0"/>
              <a:cs typeface="Arial" panose="020B0604020202020204" pitchFamily="34" charset="0"/>
            </a:endParaRPr>
          </a:p>
          <a:p>
            <a:r>
              <a:rPr lang="fr-CH" sz="2800" dirty="0">
                <a:latin typeface="Arial" panose="020B0604020202020204" pitchFamily="34" charset="0"/>
                <a:cs typeface="Arial" panose="020B0604020202020204" pitchFamily="34" charset="0"/>
              </a:rPr>
              <a:t>Réflexions autour</a:t>
            </a:r>
          </a:p>
          <a:p>
            <a:r>
              <a:rPr lang="fr-CH" sz="2800" dirty="0">
                <a:latin typeface="Arial" panose="020B0604020202020204" pitchFamily="34" charset="0"/>
                <a:cs typeface="Arial" panose="020B0604020202020204" pitchFamily="34" charset="0"/>
              </a:rPr>
              <a:t>de la brochure </a:t>
            </a:r>
          </a:p>
          <a:p>
            <a:endParaRPr lang="fr-CH" sz="2800" dirty="0">
              <a:latin typeface="Arial" panose="020B0604020202020204" pitchFamily="34" charset="0"/>
              <a:cs typeface="Arial" panose="020B0604020202020204" pitchFamily="34" charset="0"/>
            </a:endParaRPr>
          </a:p>
          <a:p>
            <a:r>
              <a:rPr lang="fr-CH" sz="2800" dirty="0">
                <a:latin typeface="Arial" panose="020B0604020202020204" pitchFamily="34" charset="0"/>
                <a:cs typeface="Arial" panose="020B0604020202020204" pitchFamily="34" charset="0"/>
              </a:rPr>
              <a:t>« Tant qu’on a la santé… »</a:t>
            </a:r>
            <a:endParaRPr lang="fr-CH" sz="400" dirty="0">
              <a:latin typeface="Arial" panose="020B0604020202020204" pitchFamily="34" charset="0"/>
              <a:cs typeface="Arial" panose="020B0604020202020204" pitchFamily="34" charset="0"/>
            </a:endParaRPr>
          </a:p>
          <a:p>
            <a:endParaRPr lang="fr-CH" sz="1000" dirty="0">
              <a:latin typeface="Arial" panose="020B0604020202020204" pitchFamily="34" charset="0"/>
              <a:cs typeface="Arial" panose="020B0604020202020204" pitchFamily="34" charset="0"/>
            </a:endParaRPr>
          </a:p>
          <a:p>
            <a:endParaRPr lang="fr-CH" sz="2400" dirty="0">
              <a:latin typeface="Arial" panose="020B0604020202020204" pitchFamily="34" charset="0"/>
              <a:cs typeface="Arial" panose="020B0604020202020204" pitchFamily="34" charset="0"/>
            </a:endParaRPr>
          </a:p>
          <a:p>
            <a:endParaRPr lang="fr-CH" sz="2400" dirty="0">
              <a:latin typeface="Arial" panose="020B0604020202020204" pitchFamily="34" charset="0"/>
              <a:cs typeface="Arial" panose="020B0604020202020204" pitchFamily="34" charset="0"/>
            </a:endParaRPr>
          </a:p>
          <a:p>
            <a:endParaRPr lang="fr-CH" sz="2400"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EFE00C7A-C872-494C-42AD-4F22DD24D2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5480" y="308988"/>
            <a:ext cx="4423730" cy="62513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7499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6247864"/>
          </a:xfrm>
          <a:prstGeom prst="rect">
            <a:avLst/>
          </a:prstGeom>
          <a:noFill/>
        </p:spPr>
        <p:txBody>
          <a:bodyPr wrap="square" rtlCol="0">
            <a:spAutoFit/>
          </a:bodyPr>
          <a:lstStyle/>
          <a:p>
            <a:r>
              <a:rPr lang="fr-CH" sz="2800" b="1" dirty="0">
                <a:latin typeface="Arial" panose="020B0604020202020204" pitchFamily="34" charset="0"/>
                <a:cs typeface="Arial" panose="020B0604020202020204" pitchFamily="34" charset="0"/>
              </a:rPr>
              <a:t>3. Usages de la brochure</a:t>
            </a:r>
            <a:br>
              <a:rPr lang="fr-CH" sz="2400" b="1" dirty="0">
                <a:latin typeface="Arial" panose="020B0604020202020204" pitchFamily="34" charset="0"/>
                <a:cs typeface="Arial" panose="020B0604020202020204" pitchFamily="34" charset="0"/>
              </a:rPr>
            </a:br>
            <a:endParaRPr lang="fr-CH" sz="2400" b="1" dirty="0">
              <a:solidFill>
                <a:srgbClr val="FF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b="1" dirty="0">
                <a:latin typeface="Arial" panose="020B0604020202020204" pitchFamily="34" charset="0"/>
                <a:cs typeface="Arial" panose="020B0604020202020204" pitchFamily="34" charset="0"/>
              </a:rPr>
              <a:t>Nos collègues : </a:t>
            </a:r>
            <a:r>
              <a:rPr lang="fr-CH" sz="2400" dirty="0">
                <a:latin typeface="Arial" panose="020B0604020202020204" pitchFamily="34" charset="0"/>
                <a:cs typeface="Arial" panose="020B0604020202020204" pitchFamily="34" charset="0"/>
              </a:rPr>
              <a:t>infos et remerciements.</a:t>
            </a:r>
            <a:br>
              <a:rPr lang="fr-CH" sz="2400" b="1" dirty="0">
                <a:latin typeface="Arial" panose="020B0604020202020204" pitchFamily="34" charset="0"/>
                <a:cs typeface="Arial" panose="020B0604020202020204" pitchFamily="34" charset="0"/>
              </a:rPr>
            </a:br>
            <a:endParaRPr lang="fr-CH" sz="16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b="1" dirty="0">
                <a:latin typeface="Arial" panose="020B0604020202020204" pitchFamily="34" charset="0"/>
                <a:cs typeface="Arial" panose="020B0604020202020204" pitchFamily="34" charset="0"/>
              </a:rPr>
              <a:t>Les non-syndiqués. </a:t>
            </a:r>
          </a:p>
          <a:p>
            <a:pPr marL="342900" indent="-342900">
              <a:buFont typeface="Wingdings" panose="05000000000000000000" pitchFamily="2" charset="2"/>
              <a:buChar char="§"/>
            </a:pPr>
            <a:endParaRPr lang="fr-CH"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b="1" dirty="0">
                <a:latin typeface="Arial" panose="020B0604020202020204" pitchFamily="34" charset="0"/>
                <a:cs typeface="Arial" panose="020B0604020202020204" pitchFamily="34" charset="0"/>
              </a:rPr>
              <a:t>Lettre aux entreprises de transport public</a:t>
            </a:r>
            <a:r>
              <a:rPr lang="fr-CH" sz="2400" dirty="0">
                <a:latin typeface="Arial" panose="020B0604020202020204" pitchFamily="34" charset="0"/>
                <a:cs typeface="Arial" panose="020B0604020202020204" pitchFamily="34" charset="0"/>
              </a:rPr>
              <a:t> : Revendications:  meilleurs horaires, baisse des amplitudes, introduction du temps partiel, possibilité de se lever lors des heures de conduite et pouvoir se rendre aux WC. Mesures pour les femmes. Relance de la Table ronde ? </a:t>
            </a:r>
            <a:br>
              <a:rPr lang="fr-CH" sz="2400" dirty="0">
                <a:latin typeface="Arial" panose="020B0604020202020204" pitchFamily="34" charset="0"/>
                <a:cs typeface="Arial" panose="020B0604020202020204" pitchFamily="34" charset="0"/>
              </a:rPr>
            </a:br>
            <a:endParaRPr lang="fr-CH"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b="1" dirty="0">
                <a:latin typeface="Arial" panose="020B0604020202020204" pitchFamily="34" charset="0"/>
                <a:cs typeface="Arial" panose="020B0604020202020204" pitchFamily="34" charset="0"/>
              </a:rPr>
              <a:t>Lettre aux donneurs d’ordre: communes/ cantons.</a:t>
            </a:r>
            <a:r>
              <a:rPr lang="fr-CH" sz="2400" dirty="0">
                <a:latin typeface="Arial" panose="020B0604020202020204" pitchFamily="34" charset="0"/>
                <a:cs typeface="Arial" panose="020B0604020202020204" pitchFamily="34" charset="0"/>
              </a:rPr>
              <a:t> Adéquation entre demandes de transport et moyens mis à disposition. Pistes en voie propre.</a:t>
            </a:r>
          </a:p>
          <a:p>
            <a:pPr marL="342900" indent="-342900">
              <a:buFont typeface="Wingdings" panose="05000000000000000000" pitchFamily="2" charset="2"/>
              <a:buChar char="§"/>
            </a:pPr>
            <a:endParaRPr lang="fr-CH" sz="2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b="1" dirty="0">
                <a:latin typeface="Arial" panose="020B0604020202020204" pitchFamily="34" charset="0"/>
                <a:cs typeface="Arial" panose="020B0604020202020204" pitchFamily="34" charset="0"/>
              </a:rPr>
              <a:t>Lettre à la SUVA </a:t>
            </a:r>
            <a:r>
              <a:rPr lang="fr-CH" sz="2400" dirty="0">
                <a:latin typeface="Arial" panose="020B0604020202020204" pitchFamily="34" charset="0"/>
                <a:cs typeface="Arial" panose="020B0604020202020204" pitchFamily="34" charset="0"/>
              </a:rPr>
              <a:t>(reconnaissance des maladies professionnelles)</a:t>
            </a:r>
          </a:p>
          <a:p>
            <a:endParaRPr lang="fr-CH"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4026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2185214"/>
          </a:xfrm>
          <a:prstGeom prst="rect">
            <a:avLst/>
          </a:prstGeom>
          <a:noFill/>
        </p:spPr>
        <p:txBody>
          <a:bodyPr wrap="square" rtlCol="0">
            <a:spAutoFit/>
          </a:bodyPr>
          <a:lstStyle/>
          <a:p>
            <a:r>
              <a:rPr lang="fr-CH" sz="2800" b="1" dirty="0">
                <a:latin typeface="Arial" panose="020B0604020202020204" pitchFamily="34" charset="0"/>
                <a:cs typeface="Arial" panose="020B0604020202020204" pitchFamily="34" charset="0"/>
              </a:rPr>
              <a:t>4. Quatrième enquête TRAPHEAC </a:t>
            </a:r>
            <a:r>
              <a:rPr lang="fr-CH" sz="2800" b="1">
                <a:latin typeface="Arial" panose="020B0604020202020204" pitchFamily="34" charset="0"/>
                <a:cs typeface="Arial" panose="020B0604020202020204" pitchFamily="34" charset="0"/>
              </a:rPr>
              <a:t>du 31 </a:t>
            </a:r>
            <a:r>
              <a:rPr lang="fr-CH" sz="2800" b="1" dirty="0">
                <a:latin typeface="Arial" panose="020B0604020202020204" pitchFamily="34" charset="0"/>
                <a:cs typeface="Arial" panose="020B0604020202020204" pitchFamily="34" charset="0"/>
              </a:rPr>
              <a:t>mai</a:t>
            </a:r>
            <a:br>
              <a:rPr lang="fr-CH" sz="2400" b="1" dirty="0">
                <a:latin typeface="Arial" panose="020B0604020202020204" pitchFamily="34" charset="0"/>
                <a:cs typeface="Arial" panose="020B0604020202020204" pitchFamily="34" charset="0"/>
              </a:rPr>
            </a:br>
            <a:endParaRPr lang="fr-CH" sz="2400" b="1" dirty="0">
              <a:solidFill>
                <a:srgbClr val="FF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b="1" dirty="0">
                <a:latin typeface="Arial" panose="020B0604020202020204" pitchFamily="34" charset="0"/>
                <a:cs typeface="Arial" panose="020B0604020202020204" pitchFamily="34" charset="0"/>
              </a:rPr>
              <a:t>https://trapheac.ch/</a:t>
            </a:r>
            <a:br>
              <a:rPr lang="fr-CH" sz="2400" b="1" dirty="0">
                <a:latin typeface="Arial" panose="020B0604020202020204" pitchFamily="34" charset="0"/>
                <a:cs typeface="Arial" panose="020B0604020202020204" pitchFamily="34" charset="0"/>
              </a:rPr>
            </a:br>
            <a:endParaRPr lang="fr-CH" sz="2400"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B2DB8DF5-E075-43CB-34CC-F80B71690A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3642" y="2189429"/>
            <a:ext cx="4044696" cy="4044696"/>
          </a:xfrm>
          <a:prstGeom prst="rect">
            <a:avLst/>
          </a:prstGeom>
        </p:spPr>
      </p:pic>
    </p:spTree>
    <p:extLst>
      <p:ext uri="{BB962C8B-B14F-4D97-AF65-F5344CB8AC3E}">
        <p14:creationId xmlns:p14="http://schemas.microsoft.com/office/powerpoint/2010/main" val="327263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5139869"/>
          </a:xfrm>
          <a:prstGeom prst="rect">
            <a:avLst/>
          </a:prstGeom>
          <a:noFill/>
        </p:spPr>
        <p:txBody>
          <a:bodyPr wrap="square" rtlCol="0">
            <a:spAutoFit/>
          </a:bodyPr>
          <a:lstStyle/>
          <a:p>
            <a:r>
              <a:rPr lang="fr-CH" sz="2800" b="1" dirty="0">
                <a:latin typeface="Arial" panose="020B0604020202020204" pitchFamily="34" charset="0"/>
                <a:cs typeface="Arial" panose="020B0604020202020204" pitchFamily="34" charset="0"/>
              </a:rPr>
              <a:t>5. Discussion</a:t>
            </a:r>
          </a:p>
          <a:p>
            <a:br>
              <a:rPr lang="fr-CH" sz="2400" b="1" dirty="0">
                <a:latin typeface="Arial" panose="020B0604020202020204" pitchFamily="34" charset="0"/>
                <a:cs typeface="Arial" panose="020B0604020202020204" pitchFamily="34" charset="0"/>
              </a:rPr>
            </a:br>
            <a:endParaRPr lang="fr-CH" sz="2400" b="1" dirty="0">
              <a:solidFill>
                <a:srgbClr val="FF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5400" b="1" dirty="0">
                <a:latin typeface="Arial" panose="020B0604020202020204" pitchFamily="34" charset="0"/>
                <a:cs typeface="Arial" panose="020B0604020202020204" pitchFamily="34" charset="0"/>
              </a:rPr>
              <a:t>Merci pour votre attention !</a:t>
            </a:r>
          </a:p>
          <a:p>
            <a:pPr marL="342900" indent="-342900">
              <a:buFont typeface="Wingdings" panose="05000000000000000000" pitchFamily="2" charset="2"/>
              <a:buChar char="§"/>
            </a:pPr>
            <a:endParaRPr lang="fr-CH" sz="5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5400" b="1" dirty="0">
                <a:latin typeface="Arial" panose="020B0604020202020204" pitchFamily="34" charset="0"/>
                <a:cs typeface="Arial" panose="020B0604020202020204" pitchFamily="34" charset="0"/>
              </a:rPr>
              <a:t>Place aux questions / interventions / propositions</a:t>
            </a:r>
            <a:endParaRPr lang="fr-CH" sz="5400"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304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1118934" y="222471"/>
            <a:ext cx="10310948" cy="6986528"/>
          </a:xfrm>
          <a:prstGeom prst="rect">
            <a:avLst/>
          </a:prstGeom>
          <a:noFill/>
        </p:spPr>
        <p:txBody>
          <a:bodyPr wrap="square" rtlCol="0">
            <a:spAutoFit/>
          </a:bodyPr>
          <a:lstStyle/>
          <a:p>
            <a:r>
              <a:rPr lang="fr-CH" sz="2800" b="1" dirty="0">
                <a:latin typeface="Arial" panose="020B0604020202020204" pitchFamily="34" charset="0"/>
                <a:cs typeface="Arial" panose="020B0604020202020204" pitchFamily="34" charset="0"/>
              </a:rPr>
              <a:t>Plan de la présentation</a:t>
            </a:r>
          </a:p>
          <a:p>
            <a:endParaRPr lang="fr-CH"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dirty="0">
                <a:latin typeface="Arial" panose="020B0604020202020204" pitchFamily="34" charset="0"/>
                <a:cs typeface="Arial" panose="020B0604020202020204" pitchFamily="34" charset="0"/>
              </a:rPr>
              <a:t>1. </a:t>
            </a:r>
            <a:r>
              <a:rPr lang="fr-CH" sz="2400" b="1" dirty="0">
                <a:latin typeface="Arial" panose="020B0604020202020204" pitchFamily="34" charset="0"/>
                <a:cs typeface="Arial" panose="020B0604020202020204" pitchFamily="34" charset="0"/>
              </a:rPr>
              <a:t>Principaux résultats </a:t>
            </a:r>
            <a:r>
              <a:rPr lang="fr-CH" sz="2400" dirty="0">
                <a:latin typeface="Arial" panose="020B0604020202020204" pitchFamily="34" charset="0"/>
                <a:cs typeface="Arial" panose="020B0604020202020204" pitchFamily="34" charset="0"/>
              </a:rPr>
              <a:t>et</a:t>
            </a:r>
            <a:r>
              <a:rPr lang="fr-CH" sz="2400" b="1" dirty="0">
                <a:latin typeface="Arial" panose="020B0604020202020204" pitchFamily="34" charset="0"/>
                <a:cs typeface="Arial" panose="020B0604020202020204" pitchFamily="34" charset="0"/>
              </a:rPr>
              <a:t> enseignements </a:t>
            </a:r>
            <a:r>
              <a:rPr lang="fr-CH" sz="2400" dirty="0">
                <a:latin typeface="Arial" panose="020B0604020202020204" pitchFamily="34" charset="0"/>
                <a:cs typeface="Arial" panose="020B0604020202020204" pitchFamily="34" charset="0"/>
              </a:rPr>
              <a:t>de la brochure. </a:t>
            </a:r>
            <a:r>
              <a:rPr lang="fr-CH" sz="2400" b="1" dirty="0">
                <a:latin typeface="Arial" panose="020B0604020202020204" pitchFamily="34" charset="0"/>
                <a:cs typeface="Arial" panose="020B0604020202020204" pitchFamily="34" charset="0"/>
              </a:rPr>
              <a:t>Revendications et campagnes </a:t>
            </a:r>
            <a:r>
              <a:rPr lang="fr-CH" sz="2400" dirty="0">
                <a:latin typeface="Arial" panose="020B0604020202020204" pitchFamily="34" charset="0"/>
                <a:cs typeface="Arial" panose="020B0604020202020204" pitchFamily="34" charset="0"/>
              </a:rPr>
              <a:t>à mettre en œuvre.</a:t>
            </a:r>
          </a:p>
          <a:p>
            <a:pPr marL="342900" indent="-342900">
              <a:buFont typeface="Wingdings" panose="05000000000000000000" pitchFamily="2" charset="2"/>
              <a:buChar char="§"/>
            </a:pPr>
            <a:endParaRPr lang="fr-CH" sz="2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dirty="0">
                <a:latin typeface="Arial" panose="020B0604020202020204" pitchFamily="34" charset="0"/>
                <a:cs typeface="Arial" panose="020B0604020202020204" pitchFamily="34" charset="0"/>
              </a:rPr>
              <a:t>2. </a:t>
            </a:r>
            <a:r>
              <a:rPr lang="fr-CH" sz="2400" b="1" dirty="0">
                <a:latin typeface="Arial" panose="020B0604020202020204" pitchFamily="34" charset="0"/>
                <a:cs typeface="Arial" panose="020B0604020202020204" pitchFamily="34" charset="0"/>
              </a:rPr>
              <a:t>Reconnaissance </a:t>
            </a:r>
            <a:r>
              <a:rPr lang="fr-CH" sz="2400" dirty="0">
                <a:latin typeface="Arial" panose="020B0604020202020204" pitchFamily="34" charset="0"/>
                <a:cs typeface="Arial" panose="020B0604020202020204" pitchFamily="34" charset="0"/>
              </a:rPr>
              <a:t>des</a:t>
            </a:r>
            <a:r>
              <a:rPr lang="fr-CH" sz="2400" b="1" dirty="0">
                <a:latin typeface="Arial" panose="020B0604020202020204" pitchFamily="34" charset="0"/>
                <a:cs typeface="Arial" panose="020B0604020202020204" pitchFamily="34" charset="0"/>
              </a:rPr>
              <a:t> maladies professionnelles 			</a:t>
            </a:r>
            <a:r>
              <a:rPr lang="fr-CH" sz="2400" dirty="0">
                <a:latin typeface="Arial" panose="020B0604020202020204" pitchFamily="34" charset="0"/>
                <a:cs typeface="Arial" panose="020B0604020202020204" pitchFamily="34" charset="0"/>
              </a:rPr>
              <a:t>avec ces atteintes à la santé.</a:t>
            </a:r>
          </a:p>
          <a:p>
            <a:pPr marL="342900" indent="-342900">
              <a:buFont typeface="Wingdings" panose="05000000000000000000" pitchFamily="2" charset="2"/>
              <a:buChar char="§"/>
            </a:pPr>
            <a:endParaRPr lang="fr-CH"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dirty="0">
                <a:latin typeface="Arial" panose="020B0604020202020204" pitchFamily="34" charset="0"/>
                <a:cs typeface="Arial" panose="020B0604020202020204" pitchFamily="34" charset="0"/>
              </a:rPr>
              <a:t>3. </a:t>
            </a:r>
            <a:r>
              <a:rPr lang="fr-CH" sz="2400" b="1" dirty="0">
                <a:latin typeface="Arial" panose="020B0604020202020204" pitchFamily="34" charset="0"/>
                <a:cs typeface="Arial" panose="020B0604020202020204" pitchFamily="34" charset="0"/>
              </a:rPr>
              <a:t>Différents usages possibles </a:t>
            </a:r>
            <a:r>
              <a:rPr lang="fr-CH" sz="2400" dirty="0">
                <a:latin typeface="Arial" panose="020B0604020202020204" pitchFamily="34" charset="0"/>
                <a:cs typeface="Arial" panose="020B0604020202020204" pitchFamily="34" charset="0"/>
              </a:rPr>
              <a:t>de cette brochure (collègues et différents acteurs de la branche bus). </a:t>
            </a:r>
          </a:p>
          <a:p>
            <a:pPr marL="342900" indent="-342900">
              <a:buFont typeface="Wingdings" panose="05000000000000000000" pitchFamily="2" charset="2"/>
              <a:buChar char="§"/>
            </a:pPr>
            <a:endParaRPr lang="fr-CH" sz="2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dirty="0">
                <a:latin typeface="Arial" panose="020B0604020202020204" pitchFamily="34" charset="0"/>
                <a:cs typeface="Arial" panose="020B0604020202020204" pitchFamily="34" charset="0"/>
              </a:rPr>
              <a:t>4. </a:t>
            </a:r>
            <a:r>
              <a:rPr lang="fr-CH" sz="2400" b="1" dirty="0">
                <a:latin typeface="Arial" panose="020B0604020202020204" pitchFamily="34" charset="0"/>
                <a:cs typeface="Arial" panose="020B0604020202020204" pitchFamily="34" charset="0"/>
              </a:rPr>
              <a:t>Enjeux autour de la 4e enquête TRAPHEAC sur la santé, 		début : 27 mai 2024.</a:t>
            </a:r>
          </a:p>
          <a:p>
            <a:endParaRPr lang="fr-CH" sz="2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H" sz="2400" dirty="0">
                <a:latin typeface="Arial" panose="020B0604020202020204" pitchFamily="34" charset="0"/>
                <a:cs typeface="Arial" panose="020B0604020202020204" pitchFamily="34" charset="0"/>
              </a:rPr>
              <a:t>5. </a:t>
            </a:r>
            <a:r>
              <a:rPr lang="fr-CH" sz="2400" b="1" dirty="0">
                <a:latin typeface="Arial" panose="020B0604020202020204" pitchFamily="34" charset="0"/>
                <a:cs typeface="Arial" panose="020B0604020202020204" pitchFamily="34" charset="0"/>
              </a:rPr>
              <a:t>Discussion </a:t>
            </a:r>
            <a:r>
              <a:rPr lang="fr-CH" sz="2400" dirty="0">
                <a:latin typeface="Arial" panose="020B0604020202020204" pitchFamily="34" charset="0"/>
                <a:cs typeface="Arial" panose="020B0604020202020204" pitchFamily="34" charset="0"/>
              </a:rPr>
              <a:t>ensemble sur tous ces thèmes pour </a:t>
            </a:r>
            <a:r>
              <a:rPr lang="fr-CH" sz="2400" b="1" dirty="0">
                <a:latin typeface="Arial" panose="020B0604020202020204" pitchFamily="34" charset="0"/>
                <a:cs typeface="Arial" panose="020B0604020202020204" pitchFamily="34" charset="0"/>
              </a:rPr>
              <a:t>dégager des priorités dans les actions à mener.</a:t>
            </a:r>
            <a:endParaRPr lang="fr-CH" sz="2400" dirty="0">
              <a:latin typeface="Arial" panose="020B0604020202020204" pitchFamily="34" charset="0"/>
              <a:cs typeface="Arial" panose="020B0604020202020204" pitchFamily="34" charset="0"/>
            </a:endParaRPr>
          </a:p>
          <a:p>
            <a:endParaRPr lang="fr-CH" sz="2400"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a:p>
            <a:endParaRPr lang="fr-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61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2C5718F9-02A3-3FF2-85D2-F097532A9BF2}"/>
              </a:ext>
            </a:extLst>
          </p:cNvPr>
          <p:cNvGraphicFramePr>
            <a:graphicFrameLocks noGrp="1"/>
          </p:cNvGraphicFramePr>
          <p:nvPr>
            <p:extLst>
              <p:ext uri="{D42A27DB-BD31-4B8C-83A1-F6EECF244321}">
                <p14:modId xmlns:p14="http://schemas.microsoft.com/office/powerpoint/2010/main" val="3730454874"/>
              </p:ext>
            </p:extLst>
          </p:nvPr>
        </p:nvGraphicFramePr>
        <p:xfrm>
          <a:off x="2282142" y="483855"/>
          <a:ext cx="7627715" cy="5890290"/>
        </p:xfrm>
        <a:graphic>
          <a:graphicData uri="http://schemas.openxmlformats.org/drawingml/2006/table">
            <a:tbl>
              <a:tblPr>
                <a:tableStyleId>{073A0DAA-6AF3-43AB-8588-CEC1D06C72B9}</a:tableStyleId>
              </a:tblPr>
              <a:tblGrid>
                <a:gridCol w="7627715">
                  <a:extLst>
                    <a:ext uri="{9D8B030D-6E8A-4147-A177-3AD203B41FA5}">
                      <a16:colId xmlns:a16="http://schemas.microsoft.com/office/drawing/2014/main" val="1447300944"/>
                    </a:ext>
                  </a:extLst>
                </a:gridCol>
              </a:tblGrid>
              <a:tr h="688286">
                <a:tc>
                  <a:txBody>
                    <a:bodyPr/>
                    <a:lstStyle/>
                    <a:p>
                      <a:r>
                        <a:rPr lang="fr-CH" sz="2800" b="1" dirty="0">
                          <a:latin typeface="Arial" panose="020B0604020202020204" pitchFamily="34" charset="0"/>
                          <a:cs typeface="Arial" panose="020B0604020202020204" pitchFamily="34" charset="0"/>
                        </a:rPr>
                        <a:t>1. Principaux résultats </a:t>
                      </a:r>
                      <a:endParaRPr lang="fr-CH" sz="2800" b="1" dirty="0">
                        <a:solidFill>
                          <a:srgbClr val="FF0000"/>
                        </a:solidFill>
                        <a:effectLst/>
                      </a:endParaRPr>
                    </a:p>
                  </a:txBody>
                  <a:tcPr marL="19050" marR="19050" marT="0" marB="0">
                    <a:noFill/>
                  </a:tcPr>
                </a:tc>
                <a:extLst>
                  <a:ext uri="{0D108BD9-81ED-4DB2-BD59-A6C34878D82A}">
                    <a16:rowId xmlns:a16="http://schemas.microsoft.com/office/drawing/2014/main" val="3534905659"/>
                  </a:ext>
                </a:extLst>
              </a:tr>
              <a:tr h="0">
                <a:tc>
                  <a:txBody>
                    <a:bodyPr/>
                    <a:lstStyle/>
                    <a:p>
                      <a:r>
                        <a:rPr lang="fr-CH" sz="2800" b="1" dirty="0">
                          <a:solidFill>
                            <a:srgbClr val="FF0000"/>
                          </a:solidFill>
                          <a:effectLst/>
                        </a:rPr>
                        <a:t>Tableau 1. Quels problèmes de santé ressentez-vous au moins une fois par mois ?</a:t>
                      </a:r>
                    </a:p>
                    <a:p>
                      <a:endParaRPr lang="fr-CH" sz="2800" b="1" dirty="0">
                        <a:solidFill>
                          <a:srgbClr val="FF0000"/>
                        </a:solidFill>
                        <a:effectLst/>
                      </a:endParaRPr>
                    </a:p>
                  </a:txBody>
                  <a:tcPr marL="19050" marR="19050" marT="0" marB="0"/>
                </a:tc>
                <a:extLst>
                  <a:ext uri="{0D108BD9-81ED-4DB2-BD59-A6C34878D82A}">
                    <a16:rowId xmlns:a16="http://schemas.microsoft.com/office/drawing/2014/main" val="4239379447"/>
                  </a:ext>
                </a:extLst>
              </a:tr>
              <a:tr h="588702">
                <a:tc>
                  <a:txBody>
                    <a:bodyPr/>
                    <a:lstStyle/>
                    <a:p>
                      <a:pPr rtl="0"/>
                      <a:r>
                        <a:rPr lang="fr-CH" sz="2400" b="1" i="0" u="none" strike="noStrike" kern="1200" baseline="0" dirty="0">
                          <a:solidFill>
                            <a:schemeClr val="dk1"/>
                          </a:solidFill>
                          <a:latin typeface="+mn-lt"/>
                          <a:ea typeface="+mn-ea"/>
                          <a:cs typeface="+mn-cs"/>
                        </a:rPr>
                        <a:t>1. Douleurs musculaires de l’épaule ou du cou</a:t>
                      </a:r>
                      <a:r>
                        <a:rPr lang="fr-CH" sz="2400" b="0" i="0" u="none" strike="noStrike" kern="1200" baseline="0" dirty="0">
                          <a:solidFill>
                            <a:schemeClr val="dk1"/>
                          </a:solidFill>
                          <a:latin typeface="+mn-lt"/>
                          <a:ea typeface="+mn-ea"/>
                          <a:cs typeface="+mn-cs"/>
                        </a:rPr>
                        <a:t> (56,7 %)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69044821"/>
                  </a:ext>
                </a:extLst>
              </a:tr>
              <a:tr h="531418">
                <a:tc>
                  <a:txBody>
                    <a:bodyPr/>
                    <a:lstStyle/>
                    <a:p>
                      <a:pPr rtl="0"/>
                      <a:r>
                        <a:rPr lang="fr-CH" sz="2400" b="1" i="0" u="none" strike="noStrike" kern="1200" baseline="0" dirty="0">
                          <a:solidFill>
                            <a:schemeClr val="dk1"/>
                          </a:solidFill>
                          <a:latin typeface="+mn-lt"/>
                          <a:ea typeface="+mn-ea"/>
                          <a:cs typeface="+mn-cs"/>
                        </a:rPr>
                        <a:t>2. Fatigue anormale </a:t>
                      </a:r>
                      <a:r>
                        <a:rPr lang="fr-CH" sz="2400" b="0" i="0" u="none" strike="noStrike" kern="1200" baseline="0" dirty="0">
                          <a:solidFill>
                            <a:schemeClr val="dk1"/>
                          </a:solidFill>
                          <a:latin typeface="+mn-lt"/>
                          <a:ea typeface="+mn-ea"/>
                          <a:cs typeface="+mn-cs"/>
                        </a:rPr>
                        <a:t>(51,4 %)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15439544"/>
                  </a:ext>
                </a:extLst>
              </a:tr>
              <a:tr h="531418">
                <a:tc>
                  <a:txBody>
                    <a:bodyPr/>
                    <a:lstStyle/>
                    <a:p>
                      <a:pPr rtl="0"/>
                      <a:r>
                        <a:rPr lang="fr-CH" sz="2400" b="1" i="0" u="none" strike="noStrike" kern="1200" baseline="0" dirty="0">
                          <a:solidFill>
                            <a:schemeClr val="dk1"/>
                          </a:solidFill>
                          <a:latin typeface="+mn-lt"/>
                          <a:ea typeface="+mn-ea"/>
                          <a:cs typeface="+mn-cs"/>
                        </a:rPr>
                        <a:t>3. Maux de dos </a:t>
                      </a:r>
                      <a:r>
                        <a:rPr lang="fr-CH" sz="2400" b="0" i="0" u="none" strike="noStrike" kern="1200" baseline="0" dirty="0">
                          <a:solidFill>
                            <a:schemeClr val="dk1"/>
                          </a:solidFill>
                          <a:latin typeface="+mn-lt"/>
                          <a:ea typeface="+mn-ea"/>
                          <a:cs typeface="+mn-cs"/>
                        </a:rPr>
                        <a:t>(50 %)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13846977"/>
                  </a:ext>
                </a:extLst>
              </a:tr>
              <a:tr h="540163">
                <a:tc>
                  <a:txBody>
                    <a:bodyPr/>
                    <a:lstStyle/>
                    <a:p>
                      <a:r>
                        <a:rPr lang="fr-CH" sz="2400" b="1" i="0" u="none" strike="noStrike" kern="1200" baseline="0" dirty="0">
                          <a:solidFill>
                            <a:schemeClr val="dk1"/>
                          </a:solidFill>
                          <a:latin typeface="+mn-lt"/>
                          <a:ea typeface="+mn-ea"/>
                          <a:cs typeface="+mn-cs"/>
                        </a:rPr>
                        <a:t>4. Troubles du sommeil </a:t>
                      </a:r>
                      <a:r>
                        <a:rPr lang="fr-CH" sz="2400" b="0" i="0" u="none" strike="noStrike" kern="1200" baseline="0" dirty="0">
                          <a:solidFill>
                            <a:schemeClr val="dk1"/>
                          </a:solidFill>
                          <a:latin typeface="+mn-lt"/>
                          <a:ea typeface="+mn-ea"/>
                          <a:cs typeface="+mn-cs"/>
                        </a:rPr>
                        <a:t>(46,2 %)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55350286"/>
                  </a:ext>
                </a:extLst>
              </a:tr>
              <a:tr h="5203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1" i="0" u="none" strike="noStrike" kern="1200" baseline="0" dirty="0">
                          <a:solidFill>
                            <a:schemeClr val="dk1"/>
                          </a:solidFill>
                          <a:latin typeface="+mn-lt"/>
                          <a:ea typeface="+mn-ea"/>
                          <a:cs typeface="+mn-cs"/>
                        </a:rPr>
                        <a:t>5. </a:t>
                      </a:r>
                      <a:r>
                        <a:rPr lang="fr-CH" sz="2400" b="1" i="0" u="none" strike="noStrike" kern="1200" baseline="0" dirty="0">
                          <a:solidFill>
                            <a:schemeClr val="dk1"/>
                          </a:solidFill>
                          <a:latin typeface="+mn-lt"/>
                          <a:ea typeface="+mn-ea"/>
                          <a:cs typeface="+mn-cs"/>
                        </a:rPr>
                        <a:t>Stress </a:t>
                      </a:r>
                      <a:r>
                        <a:rPr lang="fr-CH" sz="2400" b="0" i="0" u="none" strike="noStrike" kern="1200" baseline="0" dirty="0">
                          <a:solidFill>
                            <a:schemeClr val="dk1"/>
                          </a:solidFill>
                          <a:latin typeface="+mn-lt"/>
                          <a:ea typeface="+mn-ea"/>
                          <a:cs typeface="+mn-cs"/>
                        </a:rPr>
                        <a:t>(43,1 %)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423047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sz="2400" b="1" i="0" u="none" strike="noStrike" kern="1200" baseline="0" dirty="0">
                          <a:solidFill>
                            <a:schemeClr val="dk1"/>
                          </a:solidFill>
                          <a:latin typeface="+mn-lt"/>
                          <a:ea typeface="+mn-ea"/>
                          <a:cs typeface="+mn-cs"/>
                        </a:rPr>
                        <a:t>6. Maux de tête </a:t>
                      </a:r>
                      <a:r>
                        <a:rPr lang="fr-CH" sz="2400" b="0" i="0" u="none" strike="noStrike" kern="1200" baseline="0" dirty="0">
                          <a:solidFill>
                            <a:schemeClr val="dk1"/>
                          </a:solidFill>
                          <a:latin typeface="+mn-lt"/>
                          <a:ea typeface="+mn-ea"/>
                          <a:cs typeface="+mn-cs"/>
                        </a:rPr>
                        <a:t>(31,8 %)</a:t>
                      </a:r>
                    </a:p>
                    <a:p>
                      <a:endParaRPr lang="fr-CH" sz="2400" b="1" i="0" u="none" strike="noStrike" kern="1200" baseline="0" dirty="0">
                        <a:solidFill>
                          <a:schemeClr val="dk1"/>
                        </a:solidFill>
                        <a:latin typeface="+mn-lt"/>
                        <a:ea typeface="+mn-ea"/>
                        <a:cs typeface="+mn-cs"/>
                      </a:endParaRP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49358538"/>
                  </a:ext>
                </a:extLst>
              </a:tr>
              <a:tr h="478277">
                <a:tc>
                  <a:txBody>
                    <a:bodyPr/>
                    <a:lstStyle/>
                    <a:p>
                      <a:pPr algn="r"/>
                      <a:r>
                        <a:rPr lang="it-IT" sz="2000" b="1" dirty="0">
                          <a:effectLst/>
                        </a:rPr>
                        <a:t>Origine: Unisanté 2023</a:t>
                      </a:r>
                      <a:endParaRPr lang="fr-CH" sz="2000" b="1" dirty="0">
                        <a:effectLst/>
                        <a:latin typeface="Relevant Normal" panose="00000500000000000000" pitchFamily="50" charset="0"/>
                        <a:ea typeface="Relevant Normal" panose="00000500000000000000" pitchFamily="50" charset="0"/>
                        <a:cs typeface="Relevant Normal" panose="00000500000000000000" pitchFamily="50" charset="0"/>
                      </a:endParaRPr>
                    </a:p>
                  </a:txBody>
                  <a:tcPr marL="19050" marR="19050" marT="0" marB="0"/>
                </a:tc>
                <a:extLst>
                  <a:ext uri="{0D108BD9-81ED-4DB2-BD59-A6C34878D82A}">
                    <a16:rowId xmlns:a16="http://schemas.microsoft.com/office/drawing/2014/main" val="1502013212"/>
                  </a:ext>
                </a:extLst>
              </a:tr>
            </a:tbl>
          </a:graphicData>
        </a:graphic>
      </p:graphicFrame>
      <p:sp>
        <p:nvSpPr>
          <p:cNvPr id="6" name="Rectangle 1">
            <a:extLst>
              <a:ext uri="{FF2B5EF4-FFF2-40B4-BE49-F238E27FC236}">
                <a16:creationId xmlns:a16="http://schemas.microsoft.com/office/drawing/2014/main" id="{B1FD0617-6042-C48A-10CB-0DD5B3926BD2}"/>
              </a:ext>
            </a:extLst>
          </p:cNvPr>
          <p:cNvSpPr>
            <a:spLocks noChangeArrowheads="1"/>
          </p:cNvSpPr>
          <p:nvPr/>
        </p:nvSpPr>
        <p:spPr bwMode="auto">
          <a:xfrm>
            <a:off x="4635500" y="33988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H"/>
          </a:p>
        </p:txBody>
      </p:sp>
    </p:spTree>
    <p:extLst>
      <p:ext uri="{BB962C8B-B14F-4D97-AF65-F5344CB8AC3E}">
        <p14:creationId xmlns:p14="http://schemas.microsoft.com/office/powerpoint/2010/main" val="81663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1261884"/>
          </a:xfrm>
          <a:prstGeom prst="rect">
            <a:avLst/>
          </a:prstGeom>
          <a:noFill/>
        </p:spPr>
        <p:txBody>
          <a:bodyPr wrap="square" rtlCol="0">
            <a:spAutoFit/>
          </a:bodyPr>
          <a:lstStyle/>
          <a:p>
            <a:pPr marL="514350" indent="-514350">
              <a:buAutoNum type="arabicPeriod"/>
            </a:pPr>
            <a:r>
              <a:rPr lang="fr-CH" sz="2800" b="1" dirty="0">
                <a:latin typeface="Arial" panose="020B0604020202020204" pitchFamily="34" charset="0"/>
                <a:cs typeface="Arial" panose="020B0604020202020204" pitchFamily="34" charset="0"/>
              </a:rPr>
              <a:t>Principaux résultats </a:t>
            </a:r>
            <a:br>
              <a:rPr lang="fr-CH" sz="2400" b="1" dirty="0">
                <a:latin typeface="Arial" panose="020B0604020202020204" pitchFamily="34" charset="0"/>
                <a:cs typeface="Arial" panose="020B0604020202020204" pitchFamily="34" charset="0"/>
              </a:rPr>
            </a:br>
            <a:endParaRPr lang="fr-CH" sz="1200" b="1" dirty="0">
              <a:latin typeface="Arial" panose="020B0604020202020204" pitchFamily="34" charset="0"/>
              <a:cs typeface="Arial" panose="020B0604020202020204" pitchFamily="34" charset="0"/>
            </a:endParaRPr>
          </a:p>
          <a:p>
            <a:r>
              <a:rPr lang="fr-CH" sz="2400" b="1" dirty="0">
                <a:solidFill>
                  <a:srgbClr val="FF0000"/>
                </a:solidFill>
                <a:latin typeface="Arial" panose="020B0604020202020204" pitchFamily="34" charset="0"/>
                <a:cs typeface="Arial" panose="020B0604020202020204" pitchFamily="34" charset="0"/>
              </a:rPr>
              <a:t>Graphique 1. Problèmes de santé en </a:t>
            </a:r>
            <a:r>
              <a:rPr lang="fr-CH" sz="2400" b="1" dirty="0">
                <a:solidFill>
                  <a:schemeClr val="accent1"/>
                </a:solidFill>
                <a:latin typeface="Arial" panose="020B0604020202020204" pitchFamily="34" charset="0"/>
                <a:cs typeface="Arial" panose="020B0604020202020204" pitchFamily="34" charset="0"/>
              </a:rPr>
              <a:t>2010</a:t>
            </a:r>
            <a:r>
              <a:rPr lang="fr-CH" sz="2400" b="1" dirty="0">
                <a:solidFill>
                  <a:srgbClr val="FF0000"/>
                </a:solidFill>
                <a:latin typeface="Arial" panose="020B0604020202020204" pitchFamily="34" charset="0"/>
                <a:cs typeface="Arial" panose="020B0604020202020204" pitchFamily="34" charset="0"/>
              </a:rPr>
              <a:t>, </a:t>
            </a:r>
            <a:r>
              <a:rPr lang="fr-CH" sz="2400" b="1" dirty="0">
                <a:solidFill>
                  <a:schemeClr val="accent2"/>
                </a:solidFill>
                <a:latin typeface="Arial" panose="020B0604020202020204" pitchFamily="34" charset="0"/>
                <a:cs typeface="Arial" panose="020B0604020202020204" pitchFamily="34" charset="0"/>
              </a:rPr>
              <a:t>2018</a:t>
            </a:r>
            <a:r>
              <a:rPr lang="fr-CH" sz="2400" b="1" dirty="0">
                <a:solidFill>
                  <a:srgbClr val="FF0000"/>
                </a:solidFill>
                <a:latin typeface="Arial" panose="020B0604020202020204" pitchFamily="34" charset="0"/>
                <a:cs typeface="Arial" panose="020B0604020202020204" pitchFamily="34" charset="0"/>
              </a:rPr>
              <a:t> et </a:t>
            </a:r>
            <a:r>
              <a:rPr lang="fr-CH" sz="2400" b="1" dirty="0">
                <a:solidFill>
                  <a:schemeClr val="bg1">
                    <a:lumMod val="50000"/>
                  </a:schemeClr>
                </a:solidFill>
                <a:latin typeface="Arial" panose="020B0604020202020204" pitchFamily="34" charset="0"/>
                <a:cs typeface="Arial" panose="020B0604020202020204" pitchFamily="34" charset="0"/>
              </a:rPr>
              <a:t>2022</a:t>
            </a:r>
            <a:r>
              <a:rPr lang="fr-CH" sz="2400" b="1" dirty="0">
                <a:solidFill>
                  <a:srgbClr val="FF0000"/>
                </a:solidFill>
                <a:latin typeface="Arial" panose="020B0604020202020204" pitchFamily="34" charset="0"/>
                <a:cs typeface="Arial" panose="020B0604020202020204" pitchFamily="34" charset="0"/>
              </a:rPr>
              <a:t> </a:t>
            </a:r>
          </a:p>
          <a:p>
            <a:endParaRPr lang="fr-CH" sz="1200" b="1" dirty="0">
              <a:solidFill>
                <a:srgbClr val="FF0000"/>
              </a:solidFill>
              <a:latin typeface="Arial" panose="020B0604020202020204" pitchFamily="34" charset="0"/>
              <a:cs typeface="Arial" panose="020B0604020202020204" pitchFamily="34" charset="0"/>
            </a:endParaRPr>
          </a:p>
        </p:txBody>
      </p:sp>
      <p:graphicFrame>
        <p:nvGraphicFramePr>
          <p:cNvPr id="4" name="Graphique 3">
            <a:extLst>
              <a:ext uri="{FF2B5EF4-FFF2-40B4-BE49-F238E27FC236}">
                <a16:creationId xmlns:a16="http://schemas.microsoft.com/office/drawing/2014/main" id="{8EC31359-2B82-DE64-173C-0A1A8E5D0784}"/>
              </a:ext>
            </a:extLst>
          </p:cNvPr>
          <p:cNvGraphicFramePr/>
          <p:nvPr>
            <p:extLst>
              <p:ext uri="{D42A27DB-BD31-4B8C-83A1-F6EECF244321}">
                <p14:modId xmlns:p14="http://schemas.microsoft.com/office/powerpoint/2010/main" val="2033077459"/>
              </p:ext>
            </p:extLst>
          </p:nvPr>
        </p:nvGraphicFramePr>
        <p:xfrm>
          <a:off x="860516" y="1722894"/>
          <a:ext cx="9718584" cy="49076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85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1631216"/>
          </a:xfrm>
          <a:prstGeom prst="rect">
            <a:avLst/>
          </a:prstGeom>
          <a:noFill/>
        </p:spPr>
        <p:txBody>
          <a:bodyPr wrap="square" rtlCol="0">
            <a:spAutoFit/>
          </a:bodyPr>
          <a:lstStyle/>
          <a:p>
            <a:pPr marL="514350" indent="-514350">
              <a:buAutoNum type="arabicPeriod"/>
            </a:pPr>
            <a:r>
              <a:rPr lang="fr-CH" sz="2800" b="1" dirty="0">
                <a:latin typeface="Arial" panose="020B0604020202020204" pitchFamily="34" charset="0"/>
                <a:cs typeface="Arial" panose="020B0604020202020204" pitchFamily="34" charset="0"/>
              </a:rPr>
              <a:t>Principaux résultats </a:t>
            </a:r>
            <a:br>
              <a:rPr lang="fr-CH" sz="2400" b="1" dirty="0">
                <a:latin typeface="Arial" panose="020B0604020202020204" pitchFamily="34" charset="0"/>
                <a:cs typeface="Arial" panose="020B0604020202020204" pitchFamily="34" charset="0"/>
              </a:rPr>
            </a:br>
            <a:endParaRPr lang="fr-CH" sz="1200" b="1" dirty="0">
              <a:latin typeface="Arial" panose="020B0604020202020204" pitchFamily="34" charset="0"/>
              <a:cs typeface="Arial" panose="020B0604020202020204" pitchFamily="34" charset="0"/>
            </a:endParaRPr>
          </a:p>
          <a:p>
            <a:r>
              <a:rPr lang="fr-CH" sz="2400" b="1" dirty="0">
                <a:solidFill>
                  <a:srgbClr val="FF0000"/>
                </a:solidFill>
                <a:latin typeface="Arial" panose="020B0604020202020204" pitchFamily="34" charset="0"/>
                <a:cs typeface="Arial" panose="020B0604020202020204" pitchFamily="34" charset="0"/>
              </a:rPr>
              <a:t>Graphique 2. Arrêt-maladie, accident, maladie liée au travail et conduite sans être en état en 2021, par groupes d’âge.</a:t>
            </a:r>
          </a:p>
          <a:p>
            <a:endParaRPr lang="fr-CH" sz="1200" b="1" dirty="0">
              <a:solidFill>
                <a:srgbClr val="FF0000"/>
              </a:solidFill>
              <a:latin typeface="Arial" panose="020B0604020202020204" pitchFamily="34" charset="0"/>
              <a:cs typeface="Arial" panose="020B0604020202020204" pitchFamily="34" charset="0"/>
            </a:endParaRPr>
          </a:p>
        </p:txBody>
      </p:sp>
      <p:graphicFrame>
        <p:nvGraphicFramePr>
          <p:cNvPr id="5" name="Graphique 4">
            <a:extLst>
              <a:ext uri="{FF2B5EF4-FFF2-40B4-BE49-F238E27FC236}">
                <a16:creationId xmlns:a16="http://schemas.microsoft.com/office/drawing/2014/main" id="{A8464F09-85D4-260B-383F-38FA1E7AE976}"/>
              </a:ext>
            </a:extLst>
          </p:cNvPr>
          <p:cNvGraphicFramePr/>
          <p:nvPr>
            <p:extLst>
              <p:ext uri="{D42A27DB-BD31-4B8C-83A1-F6EECF244321}">
                <p14:modId xmlns:p14="http://schemas.microsoft.com/office/powerpoint/2010/main" val="4142551050"/>
              </p:ext>
            </p:extLst>
          </p:nvPr>
        </p:nvGraphicFramePr>
        <p:xfrm>
          <a:off x="762000" y="2120900"/>
          <a:ext cx="10310948" cy="4152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8418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2C5718F9-02A3-3FF2-85D2-F097532A9BF2}"/>
              </a:ext>
            </a:extLst>
          </p:cNvPr>
          <p:cNvGraphicFramePr>
            <a:graphicFrameLocks noGrp="1"/>
          </p:cNvGraphicFramePr>
          <p:nvPr>
            <p:extLst>
              <p:ext uri="{D42A27DB-BD31-4B8C-83A1-F6EECF244321}">
                <p14:modId xmlns:p14="http://schemas.microsoft.com/office/powerpoint/2010/main" val="3631912020"/>
              </p:ext>
            </p:extLst>
          </p:nvPr>
        </p:nvGraphicFramePr>
        <p:xfrm>
          <a:off x="2282142" y="827998"/>
          <a:ext cx="7627715" cy="5158770"/>
        </p:xfrm>
        <a:graphic>
          <a:graphicData uri="http://schemas.openxmlformats.org/drawingml/2006/table">
            <a:tbl>
              <a:tblPr>
                <a:tableStyleId>{073A0DAA-6AF3-43AB-8588-CEC1D06C72B9}</a:tableStyleId>
              </a:tblPr>
              <a:tblGrid>
                <a:gridCol w="7627715">
                  <a:extLst>
                    <a:ext uri="{9D8B030D-6E8A-4147-A177-3AD203B41FA5}">
                      <a16:colId xmlns:a16="http://schemas.microsoft.com/office/drawing/2014/main" val="1447300944"/>
                    </a:ext>
                  </a:extLst>
                </a:gridCol>
              </a:tblGrid>
              <a:tr h="688286">
                <a:tc>
                  <a:txBody>
                    <a:bodyPr/>
                    <a:lstStyle/>
                    <a:p>
                      <a:r>
                        <a:rPr lang="fr-CH" sz="2800" b="1" dirty="0">
                          <a:latin typeface="Arial" panose="020B0604020202020204" pitchFamily="34" charset="0"/>
                          <a:cs typeface="Arial" panose="020B0604020202020204" pitchFamily="34" charset="0"/>
                        </a:rPr>
                        <a:t>1. Principaux résultats </a:t>
                      </a:r>
                      <a:endParaRPr lang="fr-CH" sz="2800" b="1" dirty="0">
                        <a:solidFill>
                          <a:srgbClr val="FF0000"/>
                        </a:solidFill>
                        <a:effectLst/>
                      </a:endParaRPr>
                    </a:p>
                  </a:txBody>
                  <a:tcPr marL="19050" marR="19050" marT="0" marB="0">
                    <a:noFill/>
                  </a:tcPr>
                </a:tc>
                <a:extLst>
                  <a:ext uri="{0D108BD9-81ED-4DB2-BD59-A6C34878D82A}">
                    <a16:rowId xmlns:a16="http://schemas.microsoft.com/office/drawing/2014/main" val="3534905659"/>
                  </a:ext>
                </a:extLst>
              </a:tr>
              <a:tr h="1062836">
                <a:tc>
                  <a:txBody>
                    <a:bodyPr/>
                    <a:lstStyle/>
                    <a:p>
                      <a:r>
                        <a:rPr lang="fr-CH" sz="2800" b="1" dirty="0">
                          <a:solidFill>
                            <a:srgbClr val="FF0000"/>
                          </a:solidFill>
                          <a:effectLst/>
                        </a:rPr>
                        <a:t>Tableau 2. Facteurs qui pèsent particulièrement sur les conducteurs de bus (pénible et très pénible)</a:t>
                      </a:r>
                    </a:p>
                    <a:p>
                      <a:endParaRPr lang="fr-CH" sz="2800" b="1" dirty="0">
                        <a:solidFill>
                          <a:srgbClr val="FF0000"/>
                        </a:solidFill>
                        <a:effectLst/>
                      </a:endParaRPr>
                    </a:p>
                  </a:txBody>
                  <a:tcPr marL="19050" marR="19050" marT="0" marB="0"/>
                </a:tc>
                <a:extLst>
                  <a:ext uri="{0D108BD9-81ED-4DB2-BD59-A6C34878D82A}">
                    <a16:rowId xmlns:a16="http://schemas.microsoft.com/office/drawing/2014/main" val="4239379447"/>
                  </a:ext>
                </a:extLst>
              </a:tr>
              <a:tr h="588702">
                <a:tc>
                  <a:txBody>
                    <a:bodyPr/>
                    <a:lstStyle/>
                    <a:p>
                      <a:pPr rtl="0"/>
                      <a:r>
                        <a:rPr lang="fr-CH" sz="2400" b="1" i="0" u="none" strike="noStrike" kern="1200" baseline="0" dirty="0">
                          <a:solidFill>
                            <a:schemeClr val="dk1"/>
                          </a:solidFill>
                          <a:latin typeface="+mn-lt"/>
                          <a:ea typeface="+mn-ea"/>
                          <a:cs typeface="+mn-cs"/>
                        </a:rPr>
                        <a:t>1. Amplitudes </a:t>
                      </a:r>
                      <a:r>
                        <a:rPr lang="fr-CH" sz="2400" b="0" i="0" u="none" strike="noStrike" kern="1200" baseline="0" dirty="0">
                          <a:solidFill>
                            <a:schemeClr val="dk1"/>
                          </a:solidFill>
                          <a:latin typeface="+mn-lt"/>
                          <a:ea typeface="+mn-ea"/>
                          <a:cs typeface="+mn-cs"/>
                        </a:rPr>
                        <a:t>de travail de</a:t>
                      </a:r>
                      <a:r>
                        <a:rPr lang="fr-CH" sz="2400" b="1" i="0" u="none" strike="noStrike" kern="1200" baseline="0" dirty="0">
                          <a:solidFill>
                            <a:schemeClr val="dk1"/>
                          </a:solidFill>
                          <a:latin typeface="+mn-lt"/>
                          <a:ea typeface="+mn-ea"/>
                          <a:cs typeface="+mn-cs"/>
                        </a:rPr>
                        <a:t> plus de 10 heures </a:t>
                      </a:r>
                      <a:r>
                        <a:rPr lang="fr-CH" sz="2400" b="0" i="0" u="none" strike="noStrike" kern="1200" baseline="0" dirty="0">
                          <a:solidFill>
                            <a:schemeClr val="dk1"/>
                          </a:solidFill>
                          <a:latin typeface="+mn-lt"/>
                          <a:ea typeface="+mn-ea"/>
                          <a:cs typeface="+mn-cs"/>
                        </a:rPr>
                        <a:t>(+ de 82 %)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69044821"/>
                  </a:ext>
                </a:extLst>
              </a:tr>
              <a:tr h="531418">
                <a:tc>
                  <a:txBody>
                    <a:bodyPr/>
                    <a:lstStyle/>
                    <a:p>
                      <a:pPr rtl="0"/>
                      <a:r>
                        <a:rPr lang="fr-CH" sz="2400" b="1" i="0" u="none" strike="noStrike" kern="1200" baseline="0" dirty="0">
                          <a:solidFill>
                            <a:schemeClr val="dk1"/>
                          </a:solidFill>
                          <a:latin typeface="+mn-lt"/>
                          <a:ea typeface="+mn-ea"/>
                          <a:cs typeface="+mn-cs"/>
                        </a:rPr>
                        <a:t>2. Comportement </a:t>
                      </a:r>
                      <a:r>
                        <a:rPr lang="fr-CH" sz="2400" b="0" i="0" u="none" strike="noStrike" kern="1200" baseline="0" dirty="0">
                          <a:solidFill>
                            <a:schemeClr val="dk1"/>
                          </a:solidFill>
                          <a:latin typeface="+mn-lt"/>
                          <a:ea typeface="+mn-ea"/>
                          <a:cs typeface="+mn-cs"/>
                        </a:rPr>
                        <a:t>des</a:t>
                      </a:r>
                      <a:r>
                        <a:rPr lang="fr-CH" sz="2400" b="1" i="0" u="none" strike="noStrike" kern="1200" baseline="0" dirty="0">
                          <a:solidFill>
                            <a:schemeClr val="dk1"/>
                          </a:solidFill>
                          <a:latin typeface="+mn-lt"/>
                          <a:ea typeface="+mn-ea"/>
                          <a:cs typeface="+mn-cs"/>
                        </a:rPr>
                        <a:t> cyclistes</a:t>
                      </a:r>
                      <a:r>
                        <a:rPr lang="fr-CH" sz="2400" b="0" i="0" u="none" strike="noStrike" kern="1200" baseline="0" dirty="0">
                          <a:solidFill>
                            <a:schemeClr val="dk1"/>
                          </a:solidFill>
                          <a:latin typeface="+mn-lt"/>
                          <a:ea typeface="+mn-ea"/>
                          <a:cs typeface="+mn-cs"/>
                        </a:rPr>
                        <a:t> (+ de 80 %)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15439544"/>
                  </a:ext>
                </a:extLst>
              </a:tr>
              <a:tr h="531418">
                <a:tc>
                  <a:txBody>
                    <a:bodyPr/>
                    <a:lstStyle/>
                    <a:p>
                      <a:pPr rtl="0"/>
                      <a:r>
                        <a:rPr lang="fr-CH" sz="2400" b="1" i="0" u="none" strike="noStrike" kern="1200" baseline="0" dirty="0">
                          <a:solidFill>
                            <a:schemeClr val="dk1"/>
                          </a:solidFill>
                          <a:latin typeface="+mn-lt"/>
                          <a:ea typeface="+mn-ea"/>
                          <a:cs typeface="+mn-cs"/>
                        </a:rPr>
                        <a:t>3. Longues périodes sans accès aux WC </a:t>
                      </a:r>
                      <a:r>
                        <a:rPr lang="fr-CH" sz="2400" b="0" i="0" u="none" strike="noStrike" kern="1200" baseline="0" dirty="0">
                          <a:solidFill>
                            <a:schemeClr val="dk1"/>
                          </a:solidFill>
                          <a:latin typeface="+mn-lt"/>
                          <a:ea typeface="+mn-ea"/>
                          <a:cs typeface="+mn-cs"/>
                        </a:rPr>
                        <a:t>(+ de 75 %)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13846977"/>
                  </a:ext>
                </a:extLst>
              </a:tr>
              <a:tr h="540163">
                <a:tc>
                  <a:txBody>
                    <a:bodyPr/>
                    <a:lstStyle/>
                    <a:p>
                      <a:r>
                        <a:rPr lang="fr-CH" sz="2400" b="1" i="0" u="none" strike="noStrike" kern="1200" baseline="0" dirty="0">
                          <a:solidFill>
                            <a:schemeClr val="dk1"/>
                          </a:solidFill>
                          <a:latin typeface="+mn-lt"/>
                          <a:ea typeface="+mn-ea"/>
                          <a:cs typeface="+mn-cs"/>
                        </a:rPr>
                        <a:t>4. Agressivité </a:t>
                      </a:r>
                      <a:r>
                        <a:rPr lang="fr-CH" sz="2400" b="0" i="0" u="none" strike="noStrike" kern="1200" baseline="0" dirty="0">
                          <a:solidFill>
                            <a:schemeClr val="dk1"/>
                          </a:solidFill>
                          <a:latin typeface="+mn-lt"/>
                          <a:ea typeface="+mn-ea"/>
                          <a:cs typeface="+mn-cs"/>
                        </a:rPr>
                        <a:t>des</a:t>
                      </a:r>
                      <a:r>
                        <a:rPr lang="fr-CH" sz="2400" b="1" i="0" u="none" strike="noStrike" kern="1200" baseline="0" dirty="0">
                          <a:solidFill>
                            <a:schemeClr val="dk1"/>
                          </a:solidFill>
                          <a:latin typeface="+mn-lt"/>
                          <a:ea typeface="+mn-ea"/>
                          <a:cs typeface="+mn-cs"/>
                        </a:rPr>
                        <a:t> autres usagers de la route </a:t>
                      </a:r>
                      <a:r>
                        <a:rPr lang="fr-CH" sz="2400" b="0" i="0" u="none" strike="noStrike" kern="1200" baseline="0" dirty="0">
                          <a:solidFill>
                            <a:schemeClr val="dk1"/>
                          </a:solidFill>
                          <a:latin typeface="+mn-lt"/>
                          <a:ea typeface="+mn-ea"/>
                          <a:cs typeface="+mn-cs"/>
                        </a:rPr>
                        <a:t>(env. 70 %)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55350286"/>
                  </a:ext>
                </a:extLst>
              </a:tr>
              <a:tr h="5203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1" i="0" u="none" strike="noStrike" kern="1200" baseline="0" dirty="0">
                          <a:solidFill>
                            <a:schemeClr val="dk1"/>
                          </a:solidFill>
                          <a:latin typeface="+mn-lt"/>
                          <a:ea typeface="+mn-ea"/>
                          <a:cs typeface="+mn-cs"/>
                        </a:rPr>
                        <a:t>5. </a:t>
                      </a:r>
                      <a:r>
                        <a:rPr lang="fr-CH" sz="2400" b="1" i="0" u="none" strike="noStrike" kern="1200" baseline="0" dirty="0">
                          <a:solidFill>
                            <a:schemeClr val="dk1"/>
                          </a:solidFill>
                          <a:latin typeface="+mn-lt"/>
                          <a:ea typeface="+mn-ea"/>
                          <a:cs typeface="+mn-cs"/>
                        </a:rPr>
                        <a:t>Temps de conduite </a:t>
                      </a:r>
                      <a:r>
                        <a:rPr lang="fr-CH" sz="2400" b="0" i="0" u="none" strike="noStrike" kern="1200" baseline="0" dirty="0">
                          <a:solidFill>
                            <a:schemeClr val="dk1"/>
                          </a:solidFill>
                          <a:latin typeface="+mn-lt"/>
                          <a:ea typeface="+mn-ea"/>
                          <a:cs typeface="+mn-cs"/>
                        </a:rPr>
                        <a:t>d’une durée </a:t>
                      </a:r>
                      <a:r>
                        <a:rPr lang="fr-CH" sz="2400" b="1" i="0" u="none" strike="noStrike" kern="1200" baseline="0" dirty="0">
                          <a:solidFill>
                            <a:schemeClr val="dk1"/>
                          </a:solidFill>
                          <a:latin typeface="+mn-lt"/>
                          <a:ea typeface="+mn-ea"/>
                          <a:cs typeface="+mn-cs"/>
                        </a:rPr>
                        <a:t>de plus de 4 h </a:t>
                      </a:r>
                      <a:r>
                        <a:rPr lang="fr-CH" sz="2400" b="0" i="0" u="none" strike="noStrike" kern="1200" baseline="0" dirty="0">
                          <a:solidFill>
                            <a:schemeClr val="dk1"/>
                          </a:solidFill>
                          <a:latin typeface="+mn-lt"/>
                          <a:ea typeface="+mn-ea"/>
                          <a:cs typeface="+mn-cs"/>
                        </a:rPr>
                        <a:t>(env. 67 %) </a:t>
                      </a:r>
                    </a:p>
                  </a:txBody>
                  <a:tcPr marL="19050" marR="19050"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42304719"/>
                  </a:ext>
                </a:extLst>
              </a:tr>
              <a:tr h="478277">
                <a:tc>
                  <a:txBody>
                    <a:bodyPr/>
                    <a:lstStyle/>
                    <a:p>
                      <a:pPr algn="r"/>
                      <a:r>
                        <a:rPr lang="it-IT" sz="2000" b="1" dirty="0">
                          <a:effectLst/>
                        </a:rPr>
                        <a:t>Origine: Unisanté</a:t>
                      </a:r>
                      <a:endParaRPr lang="fr-CH" sz="2000" b="1" dirty="0">
                        <a:effectLst/>
                        <a:latin typeface="Relevant Normal" panose="00000500000000000000" pitchFamily="50" charset="0"/>
                        <a:ea typeface="Relevant Normal" panose="00000500000000000000" pitchFamily="50" charset="0"/>
                        <a:cs typeface="Relevant Normal" panose="00000500000000000000" pitchFamily="50" charset="0"/>
                      </a:endParaRPr>
                    </a:p>
                  </a:txBody>
                  <a:tcPr marL="19050" marR="19050" marT="0" marB="0"/>
                </a:tc>
                <a:extLst>
                  <a:ext uri="{0D108BD9-81ED-4DB2-BD59-A6C34878D82A}">
                    <a16:rowId xmlns:a16="http://schemas.microsoft.com/office/drawing/2014/main" val="1502013212"/>
                  </a:ext>
                </a:extLst>
              </a:tr>
            </a:tbl>
          </a:graphicData>
        </a:graphic>
      </p:graphicFrame>
      <p:sp>
        <p:nvSpPr>
          <p:cNvPr id="6" name="Rectangle 1">
            <a:extLst>
              <a:ext uri="{FF2B5EF4-FFF2-40B4-BE49-F238E27FC236}">
                <a16:creationId xmlns:a16="http://schemas.microsoft.com/office/drawing/2014/main" id="{B1FD0617-6042-C48A-10CB-0DD5B3926BD2}"/>
              </a:ext>
            </a:extLst>
          </p:cNvPr>
          <p:cNvSpPr>
            <a:spLocks noChangeArrowheads="1"/>
          </p:cNvSpPr>
          <p:nvPr/>
        </p:nvSpPr>
        <p:spPr bwMode="auto">
          <a:xfrm>
            <a:off x="4635500" y="33988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H"/>
          </a:p>
        </p:txBody>
      </p:sp>
    </p:spTree>
    <p:extLst>
      <p:ext uri="{BB962C8B-B14F-4D97-AF65-F5344CB8AC3E}">
        <p14:creationId xmlns:p14="http://schemas.microsoft.com/office/powerpoint/2010/main" val="2939548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2C5718F9-02A3-3FF2-85D2-F097532A9BF2}"/>
              </a:ext>
            </a:extLst>
          </p:cNvPr>
          <p:cNvGraphicFramePr>
            <a:graphicFrameLocks noGrp="1"/>
          </p:cNvGraphicFramePr>
          <p:nvPr>
            <p:extLst>
              <p:ext uri="{D42A27DB-BD31-4B8C-83A1-F6EECF244321}">
                <p14:modId xmlns:p14="http://schemas.microsoft.com/office/powerpoint/2010/main" val="2841480943"/>
              </p:ext>
            </p:extLst>
          </p:nvPr>
        </p:nvGraphicFramePr>
        <p:xfrm>
          <a:off x="2282142" y="827998"/>
          <a:ext cx="7627715" cy="5217202"/>
        </p:xfrm>
        <a:graphic>
          <a:graphicData uri="http://schemas.openxmlformats.org/drawingml/2006/table">
            <a:tbl>
              <a:tblPr>
                <a:tableStyleId>{073A0DAA-6AF3-43AB-8588-CEC1D06C72B9}</a:tableStyleId>
              </a:tblPr>
              <a:tblGrid>
                <a:gridCol w="7627715">
                  <a:extLst>
                    <a:ext uri="{9D8B030D-6E8A-4147-A177-3AD203B41FA5}">
                      <a16:colId xmlns:a16="http://schemas.microsoft.com/office/drawing/2014/main" val="1447300944"/>
                    </a:ext>
                  </a:extLst>
                </a:gridCol>
              </a:tblGrid>
              <a:tr h="824874">
                <a:tc>
                  <a:txBody>
                    <a:bodyPr/>
                    <a:lstStyle/>
                    <a:p>
                      <a:r>
                        <a:rPr lang="fr-CH" sz="2800" b="1" dirty="0">
                          <a:latin typeface="Arial" panose="020B0604020202020204" pitchFamily="34" charset="0"/>
                          <a:cs typeface="Arial" panose="020B0604020202020204" pitchFamily="34" charset="0"/>
                        </a:rPr>
                        <a:t>1. Revendications et campagnes</a:t>
                      </a:r>
                      <a:endParaRPr lang="fr-CH" sz="2800" b="1" dirty="0">
                        <a:solidFill>
                          <a:srgbClr val="FF0000"/>
                        </a:solidFill>
                        <a:effectLst/>
                      </a:endParaRPr>
                    </a:p>
                  </a:txBody>
                  <a:tcPr marL="19050" marR="19050" marT="0" marB="0">
                    <a:noFill/>
                  </a:tcPr>
                </a:tc>
                <a:extLst>
                  <a:ext uri="{0D108BD9-81ED-4DB2-BD59-A6C34878D82A}">
                    <a16:rowId xmlns:a16="http://schemas.microsoft.com/office/drawing/2014/main" val="3534905659"/>
                  </a:ext>
                </a:extLst>
              </a:tr>
              <a:tr h="892023">
                <a:tc>
                  <a:txBody>
                    <a:bodyPr/>
                    <a:lstStyle/>
                    <a:p>
                      <a:pPr rtl="0"/>
                      <a:r>
                        <a:rPr lang="fr-CH" sz="2400" b="1" i="0" u="none" strike="noStrike" kern="1200" baseline="0" dirty="0">
                          <a:solidFill>
                            <a:schemeClr val="dk1"/>
                          </a:solidFill>
                          <a:latin typeface="+mn-lt"/>
                          <a:ea typeface="+mn-ea"/>
                          <a:cs typeface="+mn-cs"/>
                        </a:rPr>
                        <a:t>1. </a:t>
                      </a:r>
                      <a:r>
                        <a:rPr lang="fr-CH" sz="2400" b="0" i="0" u="none" strike="noStrike" kern="1200" baseline="0" dirty="0">
                          <a:solidFill>
                            <a:schemeClr val="dk1"/>
                          </a:solidFill>
                          <a:latin typeface="+mn-lt"/>
                          <a:ea typeface="+mn-ea"/>
                          <a:cs typeface="+mn-cs"/>
                        </a:rPr>
                        <a:t>Les</a:t>
                      </a:r>
                      <a:r>
                        <a:rPr lang="fr-CH" sz="2400" b="1" i="0" u="none" strike="noStrike" kern="1200" baseline="0" dirty="0">
                          <a:solidFill>
                            <a:schemeClr val="dk1"/>
                          </a:solidFill>
                          <a:latin typeface="+mn-lt"/>
                          <a:ea typeface="+mn-ea"/>
                          <a:cs typeface="+mn-cs"/>
                        </a:rPr>
                        <a:t> amplitudes de plus de 10 heures </a:t>
                      </a:r>
                      <a:r>
                        <a:rPr lang="fr-CH" sz="2400" b="0" i="0" u="none" strike="noStrike" kern="1200" baseline="0" dirty="0">
                          <a:solidFill>
                            <a:schemeClr val="dk1"/>
                          </a:solidFill>
                          <a:latin typeface="+mn-lt"/>
                          <a:ea typeface="+mn-ea"/>
                          <a:cs typeface="+mn-cs"/>
                        </a:rPr>
                        <a:t>doivent être </a:t>
                      </a:r>
                      <a:r>
                        <a:rPr lang="fr-CH" sz="2400" b="1" i="0" u="none" strike="noStrike" kern="1200" baseline="0" dirty="0">
                          <a:solidFill>
                            <a:schemeClr val="dk1"/>
                          </a:solidFill>
                          <a:latin typeface="+mn-lt"/>
                          <a:ea typeface="+mn-ea"/>
                          <a:cs typeface="+mn-cs"/>
                        </a:rPr>
                        <a:t>bannies. </a:t>
                      </a:r>
                    </a:p>
                  </a:txBody>
                  <a:tcPr marL="19050" marR="19050" marT="0" marB="0">
                    <a:gradFill>
                      <a:gsLst>
                        <a:gs pos="0">
                          <a:schemeClr val="accent1">
                            <a:lumMod val="5000"/>
                            <a:lumOff val="95000"/>
                          </a:schemeClr>
                        </a:gs>
                        <a:gs pos="79000">
                          <a:schemeClr val="accent1">
                            <a:lumMod val="45000"/>
                            <a:lumOff val="55000"/>
                          </a:schemeClr>
                        </a:gs>
                        <a:gs pos="8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69044821"/>
                  </a:ext>
                </a:extLst>
              </a:tr>
              <a:tr h="1537917">
                <a:tc>
                  <a:txBody>
                    <a:bodyPr/>
                    <a:lstStyle/>
                    <a:p>
                      <a:pPr rtl="0"/>
                      <a:r>
                        <a:rPr lang="fr-CH" sz="2400" b="1" i="0" u="none" strike="noStrike" kern="1200" baseline="0" dirty="0">
                          <a:solidFill>
                            <a:schemeClr val="dk1"/>
                          </a:solidFill>
                          <a:latin typeface="+mn-lt"/>
                          <a:ea typeface="+mn-ea"/>
                          <a:cs typeface="+mn-cs"/>
                        </a:rPr>
                        <a:t>2. </a:t>
                      </a:r>
                      <a:r>
                        <a:rPr lang="fr-CH" sz="2400" b="0" i="0" u="none" strike="noStrike" kern="1200" baseline="0" dirty="0">
                          <a:solidFill>
                            <a:schemeClr val="dk1"/>
                          </a:solidFill>
                          <a:latin typeface="+mn-lt"/>
                          <a:ea typeface="+mn-ea"/>
                          <a:cs typeface="+mn-cs"/>
                        </a:rPr>
                        <a:t>Les</a:t>
                      </a:r>
                      <a:r>
                        <a:rPr lang="fr-CH" sz="2400" b="1" i="0" u="none" strike="noStrike" kern="1200" baseline="0" dirty="0">
                          <a:solidFill>
                            <a:schemeClr val="dk1"/>
                          </a:solidFill>
                          <a:latin typeface="+mn-lt"/>
                          <a:ea typeface="+mn-ea"/>
                          <a:cs typeface="+mn-cs"/>
                        </a:rPr>
                        <a:t> longues périodes sans possibilité de faire une pause aux toilettes </a:t>
                      </a:r>
                      <a:r>
                        <a:rPr lang="fr-CH" sz="2400" b="0" i="0" u="none" strike="noStrike" kern="1200" baseline="0" dirty="0">
                          <a:solidFill>
                            <a:schemeClr val="dk1"/>
                          </a:solidFill>
                          <a:latin typeface="+mn-lt"/>
                          <a:ea typeface="+mn-ea"/>
                          <a:cs typeface="+mn-cs"/>
                        </a:rPr>
                        <a:t>sont un </a:t>
                      </a:r>
                      <a:r>
                        <a:rPr lang="fr-CH" sz="2400" b="1" i="0" u="none" strike="noStrike" kern="1200" baseline="0" dirty="0">
                          <a:solidFill>
                            <a:schemeClr val="dk1"/>
                          </a:solidFill>
                          <a:latin typeface="+mn-lt"/>
                          <a:ea typeface="+mn-ea"/>
                          <a:cs typeface="+mn-cs"/>
                        </a:rPr>
                        <a:t>scandale. </a:t>
                      </a:r>
                      <a:r>
                        <a:rPr lang="fr-CH" sz="2400" b="0" i="0" u="none" strike="noStrike" kern="1200" baseline="0" dirty="0">
                          <a:solidFill>
                            <a:schemeClr val="dk1"/>
                          </a:solidFill>
                          <a:latin typeface="+mn-lt"/>
                          <a:ea typeface="+mn-ea"/>
                          <a:cs typeface="+mn-cs"/>
                        </a:rPr>
                        <a:t>Elles mettent clairement la santé de nos collègues en danger. </a:t>
                      </a:r>
                    </a:p>
                  </a:txBody>
                  <a:tcPr marL="19050" marR="19050" marT="0" marB="0">
                    <a:gradFill>
                      <a:gsLst>
                        <a:gs pos="0">
                          <a:schemeClr val="accent1">
                            <a:lumMod val="5000"/>
                            <a:lumOff val="95000"/>
                          </a:schemeClr>
                        </a:gs>
                        <a:gs pos="79000">
                          <a:schemeClr val="accent1">
                            <a:lumMod val="45000"/>
                            <a:lumOff val="55000"/>
                          </a:schemeClr>
                        </a:gs>
                        <a:gs pos="8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15439544"/>
                  </a:ext>
                </a:extLst>
              </a:tr>
              <a:tr h="1315031">
                <a:tc>
                  <a:txBody>
                    <a:bodyPr/>
                    <a:lstStyle/>
                    <a:p>
                      <a:pPr rtl="0"/>
                      <a:r>
                        <a:rPr lang="fr-CH" sz="2400" b="1" i="0" u="none" strike="noStrike" kern="1200" baseline="0" dirty="0">
                          <a:solidFill>
                            <a:schemeClr val="dk1"/>
                          </a:solidFill>
                          <a:latin typeface="+mn-lt"/>
                          <a:ea typeface="+mn-ea"/>
                          <a:cs typeface="+mn-cs"/>
                        </a:rPr>
                        <a:t>3. </a:t>
                      </a:r>
                      <a:r>
                        <a:rPr lang="fr-CH" sz="2400" b="0" i="0" u="none" strike="noStrike" kern="1200" baseline="0" dirty="0">
                          <a:solidFill>
                            <a:schemeClr val="dk1"/>
                          </a:solidFill>
                          <a:latin typeface="+mn-lt"/>
                          <a:ea typeface="+mn-ea"/>
                          <a:cs typeface="+mn-cs"/>
                        </a:rPr>
                        <a:t>Des</a:t>
                      </a:r>
                      <a:r>
                        <a:rPr lang="fr-CH" sz="2400" b="1" i="0" u="none" strike="noStrike" kern="1200" baseline="0" dirty="0">
                          <a:solidFill>
                            <a:schemeClr val="dk1"/>
                          </a:solidFill>
                          <a:latin typeface="+mn-lt"/>
                          <a:ea typeface="+mn-ea"/>
                          <a:cs typeface="+mn-cs"/>
                        </a:rPr>
                        <a:t> temps au volant de plus de quatre heures sans possibilité d’un arrêt pour se lever ou se dégourdir </a:t>
                      </a:r>
                      <a:r>
                        <a:rPr lang="fr-CH" sz="2400" b="0" i="0" u="none" strike="noStrike" kern="1200" baseline="0" dirty="0">
                          <a:solidFill>
                            <a:schemeClr val="dk1"/>
                          </a:solidFill>
                          <a:latin typeface="+mn-lt"/>
                          <a:ea typeface="+mn-ea"/>
                          <a:cs typeface="+mn-cs"/>
                        </a:rPr>
                        <a:t>sont à la limite de la </a:t>
                      </a:r>
                      <a:r>
                        <a:rPr lang="fr-CH" sz="2400" b="1" i="0" u="none" strike="noStrike" kern="1200" baseline="0" dirty="0">
                          <a:solidFill>
                            <a:schemeClr val="dk1"/>
                          </a:solidFill>
                          <a:latin typeface="+mn-lt"/>
                          <a:ea typeface="+mn-ea"/>
                          <a:cs typeface="+mn-cs"/>
                        </a:rPr>
                        <a:t>maltraitance. </a:t>
                      </a:r>
                      <a:endParaRPr lang="fr-CH" sz="2400" b="0" i="0" u="none" strike="noStrike" kern="1200" baseline="0" dirty="0">
                        <a:solidFill>
                          <a:schemeClr val="dk1"/>
                        </a:solidFill>
                        <a:latin typeface="+mn-lt"/>
                        <a:ea typeface="+mn-ea"/>
                        <a:cs typeface="+mn-cs"/>
                      </a:endParaRPr>
                    </a:p>
                  </a:txBody>
                  <a:tcPr marL="19050" marR="19050" marT="0" marB="0">
                    <a:gradFill>
                      <a:gsLst>
                        <a:gs pos="0">
                          <a:schemeClr val="accent1">
                            <a:lumMod val="5000"/>
                            <a:lumOff val="95000"/>
                          </a:schemeClr>
                        </a:gs>
                        <a:gs pos="79000">
                          <a:schemeClr val="accent1">
                            <a:lumMod val="45000"/>
                            <a:lumOff val="55000"/>
                          </a:schemeClr>
                        </a:gs>
                        <a:gs pos="8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13846977"/>
                  </a:ext>
                </a:extLst>
              </a:tr>
              <a:tr h="647357">
                <a:tc>
                  <a:txBody>
                    <a:bodyPr/>
                    <a:lstStyle/>
                    <a:p>
                      <a:r>
                        <a:rPr lang="fr-CH" sz="2400" b="1" i="0" u="none" strike="noStrike" kern="1200" baseline="0" dirty="0">
                          <a:solidFill>
                            <a:schemeClr val="dk1"/>
                          </a:solidFill>
                          <a:latin typeface="+mn-lt"/>
                          <a:ea typeface="+mn-ea"/>
                          <a:cs typeface="+mn-cs"/>
                        </a:rPr>
                        <a:t>4. Piste de bus en voie propre</a:t>
                      </a:r>
                    </a:p>
                  </a:txBody>
                  <a:tcPr marL="19050" marR="19050" marT="0" marB="0">
                    <a:gradFill>
                      <a:gsLst>
                        <a:gs pos="0">
                          <a:schemeClr val="accent1">
                            <a:lumMod val="5000"/>
                            <a:lumOff val="95000"/>
                          </a:schemeClr>
                        </a:gs>
                        <a:gs pos="79000">
                          <a:schemeClr val="accent1">
                            <a:lumMod val="45000"/>
                            <a:lumOff val="55000"/>
                          </a:schemeClr>
                        </a:gs>
                        <a:gs pos="8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55350286"/>
                  </a:ext>
                </a:extLst>
              </a:tr>
            </a:tbl>
          </a:graphicData>
        </a:graphic>
      </p:graphicFrame>
      <p:sp>
        <p:nvSpPr>
          <p:cNvPr id="6" name="Rectangle 1">
            <a:extLst>
              <a:ext uri="{FF2B5EF4-FFF2-40B4-BE49-F238E27FC236}">
                <a16:creationId xmlns:a16="http://schemas.microsoft.com/office/drawing/2014/main" id="{B1FD0617-6042-C48A-10CB-0DD5B3926BD2}"/>
              </a:ext>
            </a:extLst>
          </p:cNvPr>
          <p:cNvSpPr>
            <a:spLocks noChangeArrowheads="1"/>
          </p:cNvSpPr>
          <p:nvPr/>
        </p:nvSpPr>
        <p:spPr bwMode="auto">
          <a:xfrm>
            <a:off x="4635500" y="33988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H"/>
          </a:p>
        </p:txBody>
      </p:sp>
    </p:spTree>
    <p:extLst>
      <p:ext uri="{BB962C8B-B14F-4D97-AF65-F5344CB8AC3E}">
        <p14:creationId xmlns:p14="http://schemas.microsoft.com/office/powerpoint/2010/main" val="185935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892552"/>
          </a:xfrm>
          <a:prstGeom prst="rect">
            <a:avLst/>
          </a:prstGeom>
          <a:noFill/>
        </p:spPr>
        <p:txBody>
          <a:bodyPr wrap="square" rtlCol="0">
            <a:spAutoFit/>
          </a:bodyPr>
          <a:lstStyle/>
          <a:p>
            <a:r>
              <a:rPr lang="fr-CH" sz="2800" b="1" dirty="0">
                <a:latin typeface="Arial" panose="020B0604020202020204" pitchFamily="34" charset="0"/>
                <a:cs typeface="Arial" panose="020B0604020202020204" pitchFamily="34" charset="0"/>
              </a:rPr>
              <a:t>2. Reconnaissance des maladies professionnelles</a:t>
            </a:r>
            <a:br>
              <a:rPr lang="fr-CH" sz="2400" b="1" dirty="0">
                <a:latin typeface="Arial" panose="020B0604020202020204" pitchFamily="34" charset="0"/>
                <a:cs typeface="Arial" panose="020B0604020202020204" pitchFamily="34" charset="0"/>
              </a:rPr>
            </a:br>
            <a:endParaRPr lang="fr-CH" sz="1200" b="1" dirty="0">
              <a:latin typeface="Arial" panose="020B0604020202020204" pitchFamily="34" charset="0"/>
              <a:cs typeface="Arial" panose="020B0604020202020204" pitchFamily="34" charset="0"/>
            </a:endParaRPr>
          </a:p>
          <a:p>
            <a:endParaRPr lang="fr-CH" sz="1200" b="1" dirty="0">
              <a:solidFill>
                <a:srgbClr val="FF0000"/>
              </a:solidFill>
              <a:latin typeface="Arial" panose="020B0604020202020204" pitchFamily="34" charset="0"/>
              <a:cs typeface="Arial" panose="020B0604020202020204" pitchFamily="34" charset="0"/>
            </a:endParaRPr>
          </a:p>
        </p:txBody>
      </p:sp>
      <p:pic>
        <p:nvPicPr>
          <p:cNvPr id="7" name="Image 6">
            <a:extLst>
              <a:ext uri="{FF2B5EF4-FFF2-40B4-BE49-F238E27FC236}">
                <a16:creationId xmlns:a16="http://schemas.microsoft.com/office/drawing/2014/main" id="{A8B7CF10-BE0E-E0A2-6279-6A40984149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516" y="1028631"/>
            <a:ext cx="9207500" cy="5368359"/>
          </a:xfrm>
          <a:prstGeom prst="rect">
            <a:avLst/>
          </a:prstGeom>
        </p:spPr>
      </p:pic>
    </p:spTree>
    <p:extLst>
      <p:ext uri="{BB962C8B-B14F-4D97-AF65-F5344CB8AC3E}">
        <p14:creationId xmlns:p14="http://schemas.microsoft.com/office/powerpoint/2010/main" val="1264124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5E4CB6-984E-42BA-99BD-1E5B614F553C}"/>
              </a:ext>
            </a:extLst>
          </p:cNvPr>
          <p:cNvSpPr txBox="1"/>
          <p:nvPr/>
        </p:nvSpPr>
        <p:spPr>
          <a:xfrm>
            <a:off x="860516" y="461010"/>
            <a:ext cx="10310948" cy="5493812"/>
          </a:xfrm>
          <a:prstGeom prst="rect">
            <a:avLst/>
          </a:prstGeom>
          <a:noFill/>
        </p:spPr>
        <p:txBody>
          <a:bodyPr wrap="square" rtlCol="0">
            <a:spAutoFit/>
          </a:bodyPr>
          <a:lstStyle/>
          <a:p>
            <a:r>
              <a:rPr lang="fr-CH" sz="3300" b="1" dirty="0">
                <a:latin typeface="Arial" panose="020B0604020202020204" pitchFamily="34" charset="0"/>
                <a:cs typeface="Arial" panose="020B0604020202020204" pitchFamily="34" charset="0"/>
              </a:rPr>
              <a:t>2. Reconnaissance des maladies professionnelles</a:t>
            </a:r>
          </a:p>
          <a:p>
            <a:endParaRPr lang="fr-CH" sz="2800" b="1" dirty="0">
              <a:latin typeface="Arial" panose="020B0604020202020204" pitchFamily="34" charset="0"/>
              <a:cs typeface="Arial" panose="020B0604020202020204" pitchFamily="34" charset="0"/>
            </a:endParaRPr>
          </a:p>
          <a:p>
            <a:endParaRPr lang="fr-CH" sz="2800" b="1" dirty="0">
              <a:latin typeface="Arial" panose="020B0604020202020204" pitchFamily="34" charset="0"/>
              <a:cs typeface="Arial" panose="020B0604020202020204" pitchFamily="34" charset="0"/>
            </a:endParaRPr>
          </a:p>
          <a:p>
            <a:r>
              <a:rPr lang="fr-CH" sz="3000" dirty="0">
                <a:latin typeface="Arial" panose="020B0604020202020204" pitchFamily="34" charset="0"/>
                <a:cs typeface="Arial" panose="020B0604020202020204" pitchFamily="34" charset="0"/>
              </a:rPr>
              <a:t>« Dans le cadre de la prévention des accidents et des maladies professionnels, il incombe à l’employeur de prendre toutes les mesures qui sont nécessaires compte tenu des expériences acquises, applicables en l’état actuel de la technique et adaptées aux conditions données. »</a:t>
            </a:r>
          </a:p>
          <a:p>
            <a:endParaRPr lang="fr-CH" sz="3200" b="1" dirty="0">
              <a:latin typeface="Arial" panose="020B0604020202020204" pitchFamily="34" charset="0"/>
              <a:cs typeface="Arial" panose="020B0604020202020204" pitchFamily="34" charset="0"/>
            </a:endParaRPr>
          </a:p>
          <a:p>
            <a:r>
              <a:rPr lang="fr-CH" sz="3200" b="1" dirty="0">
                <a:latin typeface="Arial" panose="020B0604020202020204" pitchFamily="34" charset="0"/>
                <a:cs typeface="Arial" panose="020B0604020202020204" pitchFamily="34" charset="0"/>
              </a:rPr>
              <a:t>Office fédéral de la santé publique, OFSP</a:t>
            </a:r>
          </a:p>
          <a:p>
            <a:br>
              <a:rPr lang="fr-CH" sz="2400" b="1" dirty="0">
                <a:latin typeface="Arial" panose="020B0604020202020204" pitchFamily="34" charset="0"/>
                <a:cs typeface="Arial" panose="020B0604020202020204" pitchFamily="34" charset="0"/>
              </a:rPr>
            </a:br>
            <a:endParaRPr lang="fr-CH" sz="1200" b="1" dirty="0">
              <a:latin typeface="Arial" panose="020B0604020202020204" pitchFamily="34" charset="0"/>
              <a:cs typeface="Arial" panose="020B0604020202020204" pitchFamily="34" charset="0"/>
            </a:endParaRPr>
          </a:p>
          <a:p>
            <a:endParaRPr lang="fr-CH" sz="1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9992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605</Words>
  <Application>Microsoft Office PowerPoint</Application>
  <PresentationFormat>Grand écran</PresentationFormat>
  <Paragraphs>74</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12</vt:i4>
      </vt:variant>
    </vt:vector>
  </HeadingPairs>
  <TitlesOfParts>
    <vt:vector size="19" baseType="lpstr">
      <vt:lpstr>Arial</vt:lpstr>
      <vt:lpstr>Calibri</vt:lpstr>
      <vt:lpstr>Calibri Light</vt:lpstr>
      <vt:lpstr>Relevant Normal</vt:lpstr>
      <vt:lpstr>Wingdings</vt:lpstr>
      <vt:lpstr>Thème Office</vt:lpstr>
      <vt:lpstr>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Bouverat Arnaud</dc:creator>
  <cp:lastModifiedBy>Sancey Yves</cp:lastModifiedBy>
  <cp:revision>51</cp:revision>
  <dcterms:created xsi:type="dcterms:W3CDTF">2022-05-23T13:13:09Z</dcterms:created>
  <dcterms:modified xsi:type="dcterms:W3CDTF">2024-05-29T15:13:23Z</dcterms:modified>
</cp:coreProperties>
</file>