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83" r:id="rId3"/>
    <p:sldId id="305" r:id="rId4"/>
    <p:sldId id="308" r:id="rId5"/>
    <p:sldId id="307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5" d="100"/>
          <a:sy n="75" d="100"/>
        </p:scale>
        <p:origin x="506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n.sev-online.ch\data\Groups\Oeffentlichkeitsarbeit\Redaktion\02_Journal_SEV\24_01_Journal_20240126\Brochure%20sant&#233;%20chauffeurs%202023\2023%20Brochure%20SEV%20YSA\Documents%20Excel\Doc_SEV-r&#233;sultats%20non-pond&#233;r&#233;s_pr&#233;sentation%20mai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n.sev-online.ch\data\Groups\Oeffentlichkeitsarbeit\Redaktion\02_Journal_SEV\24_01_Journal_20240126\Brochure%20sant&#233;%20chauffeurs%202023\2023%20Brochure%20SEV%20YSA\Resultats_PONDERES_francais_SEV-Las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25076970870535E-2"/>
          <c:y val="4.6179680940386228E-2"/>
          <c:w val="0.91666418720934628"/>
          <c:h val="0.69732690535607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Santé_pourcent!$M$78</c:f>
              <c:strCache>
                <c:ptCount val="1"/>
                <c:pt idx="0">
                  <c:v>2010 SEV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(Santé_pourcent!$L$79:$L$83,Santé_pourcent!$L$85:$L$87)</c:f>
              <c:strCache>
                <c:ptCount val="6"/>
                <c:pt idx="0">
                  <c:v>Dolori spalle / collo</c:v>
                </c:pt>
                <c:pt idx="1">
                  <c:v>Stanchezza anomala</c:v>
                </c:pt>
                <c:pt idx="2">
                  <c:v>Mal di schiena</c:v>
                </c:pt>
                <c:pt idx="3">
                  <c:v>Disturbi del sonno</c:v>
                </c:pt>
                <c:pt idx="4">
                  <c:v>Stress</c:v>
                </c:pt>
                <c:pt idx="5">
                  <c:v>Mal di testa</c:v>
                </c:pt>
              </c:strCache>
              <c:extLst/>
            </c:strRef>
          </c:cat>
          <c:val>
            <c:numRef>
              <c:f>(Santé_pourcent!$M$79:$M$83,Santé_pourcent!$M$85:$M$87)</c:f>
              <c:numCache>
                <c:formatCode>0.0</c:formatCode>
                <c:ptCount val="6"/>
                <c:pt idx="0">
                  <c:v>51.036269430051817</c:v>
                </c:pt>
                <c:pt idx="1">
                  <c:v>48.186528497409327</c:v>
                </c:pt>
                <c:pt idx="2">
                  <c:v>46.891191709844563</c:v>
                </c:pt>
                <c:pt idx="3">
                  <c:v>36.787564766839374</c:v>
                </c:pt>
                <c:pt idx="4">
                  <c:v>46.632124352331608</c:v>
                </c:pt>
                <c:pt idx="5">
                  <c:v>33.549222797927463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0C1-42F8-BD7A-9691148B8B73}"/>
            </c:ext>
          </c:extLst>
        </c:ser>
        <c:ser>
          <c:idx val="1"/>
          <c:order val="1"/>
          <c:tx>
            <c:strRef>
              <c:f>Santé_pourcent!$N$78</c:f>
              <c:strCache>
                <c:ptCount val="1"/>
                <c:pt idx="0">
                  <c:v>2018 SEV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(Santé_pourcent!$L$79:$L$83,Santé_pourcent!$L$85:$L$87)</c:f>
              <c:strCache>
                <c:ptCount val="6"/>
                <c:pt idx="0">
                  <c:v>Dolori spalle / collo</c:v>
                </c:pt>
                <c:pt idx="1">
                  <c:v>Stanchezza anomala</c:v>
                </c:pt>
                <c:pt idx="2">
                  <c:v>Mal di schiena</c:v>
                </c:pt>
                <c:pt idx="3">
                  <c:v>Disturbi del sonno</c:v>
                </c:pt>
                <c:pt idx="4">
                  <c:v>Stress</c:v>
                </c:pt>
                <c:pt idx="5">
                  <c:v>Mal di testa</c:v>
                </c:pt>
              </c:strCache>
              <c:extLst/>
            </c:strRef>
          </c:cat>
          <c:val>
            <c:numRef>
              <c:f>(Santé_pourcent!$N$79:$N$83,Santé_pourcent!$N$85:$N$87)</c:f>
              <c:numCache>
                <c:formatCode>0.0</c:formatCode>
                <c:ptCount val="6"/>
                <c:pt idx="0">
                  <c:v>51.399491094147585</c:v>
                </c:pt>
                <c:pt idx="1">
                  <c:v>43.765903307888046</c:v>
                </c:pt>
                <c:pt idx="2">
                  <c:v>45.292620865139952</c:v>
                </c:pt>
                <c:pt idx="3">
                  <c:v>45.038167938931295</c:v>
                </c:pt>
                <c:pt idx="4">
                  <c:v>46.819338422391859</c:v>
                </c:pt>
                <c:pt idx="5">
                  <c:v>24.936386768447839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0C1-42F8-BD7A-9691148B8B73}"/>
            </c:ext>
          </c:extLst>
        </c:ser>
        <c:ser>
          <c:idx val="2"/>
          <c:order val="2"/>
          <c:tx>
            <c:strRef>
              <c:f>Santé_pourcent!$O$78</c:f>
              <c:strCache>
                <c:ptCount val="1"/>
                <c:pt idx="0">
                  <c:v>2022 SEV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(Santé_pourcent!$L$79:$L$83,Santé_pourcent!$L$85:$L$87)</c:f>
              <c:strCache>
                <c:ptCount val="6"/>
                <c:pt idx="0">
                  <c:v>Dolori spalle / collo</c:v>
                </c:pt>
                <c:pt idx="1">
                  <c:v>Stanchezza anomala</c:v>
                </c:pt>
                <c:pt idx="2">
                  <c:v>Mal di schiena</c:v>
                </c:pt>
                <c:pt idx="3">
                  <c:v>Disturbi del sonno</c:v>
                </c:pt>
                <c:pt idx="4">
                  <c:v>Stress</c:v>
                </c:pt>
                <c:pt idx="5">
                  <c:v>Mal di testa</c:v>
                </c:pt>
              </c:strCache>
              <c:extLst/>
            </c:strRef>
          </c:cat>
          <c:val>
            <c:numRef>
              <c:f>(Santé_pourcent!$O$79:$O$83,Santé_pourcent!$O$85:$O$87)</c:f>
              <c:numCache>
                <c:formatCode>0.0</c:formatCode>
                <c:ptCount val="6"/>
                <c:pt idx="0">
                  <c:v>59.411764705882355</c:v>
                </c:pt>
                <c:pt idx="1">
                  <c:v>51.372549019607838</c:v>
                </c:pt>
                <c:pt idx="2">
                  <c:v>48.627450980392155</c:v>
                </c:pt>
                <c:pt idx="3">
                  <c:v>47.450980392156858</c:v>
                </c:pt>
                <c:pt idx="4">
                  <c:v>44.901960784313729</c:v>
                </c:pt>
                <c:pt idx="5">
                  <c:v>29.019607843137258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70C1-42F8-BD7A-9691148B8B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5632336"/>
        <c:axId val="546721168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Santé_pourcent!$P$78</c15:sqref>
                        </c15:formulaRef>
                      </c:ext>
                    </c:extLst>
                    <c:strCache>
                      <c:ptCount val="1"/>
                      <c:pt idx="0">
                        <c:v>2022 Tutti i sindacati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(Santé_pourcent!$L$79:$L$83,Santé_pourcent!$L$85:$L$87)</c15:sqref>
                        </c15:formulaRef>
                      </c:ext>
                    </c:extLst>
                    <c:strCache>
                      <c:ptCount val="6"/>
                      <c:pt idx="0">
                        <c:v>Dolori spalle / collo</c:v>
                      </c:pt>
                      <c:pt idx="1">
                        <c:v>Stanchezza anomala</c:v>
                      </c:pt>
                      <c:pt idx="2">
                        <c:v>Mal di schiena</c:v>
                      </c:pt>
                      <c:pt idx="3">
                        <c:v>Disturbi del sonno</c:v>
                      </c:pt>
                      <c:pt idx="4">
                        <c:v>Stress</c:v>
                      </c:pt>
                      <c:pt idx="5">
                        <c:v>Mal di testa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(Santé_pourcent!$P$79:$P$83,Santé_pourcent!$P$85:$P$87)</c15:sqref>
                        </c15:formulaRef>
                      </c:ext>
                    </c:extLst>
                    <c:numCache>
                      <c:formatCode>0.0</c:formatCode>
                      <c:ptCount val="6"/>
                      <c:pt idx="0">
                        <c:v>56.7</c:v>
                      </c:pt>
                      <c:pt idx="1">
                        <c:v>51.4</c:v>
                      </c:pt>
                      <c:pt idx="2">
                        <c:v>50</c:v>
                      </c:pt>
                      <c:pt idx="3">
                        <c:v>46.2</c:v>
                      </c:pt>
                      <c:pt idx="4">
                        <c:v>43.1</c:v>
                      </c:pt>
                      <c:pt idx="5">
                        <c:v>31.8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70C1-42F8-BD7A-9691148B8B73}"/>
                  </c:ext>
                </c:extLst>
              </c15:ser>
            </c15:filteredBarSeries>
          </c:ext>
        </c:extLst>
      </c:barChart>
      <c:catAx>
        <c:axId val="40563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46721168"/>
        <c:crosses val="autoZero"/>
        <c:auto val="1"/>
        <c:lblAlgn val="ctr"/>
        <c:lblOffset val="100"/>
        <c:noMultiLvlLbl val="0"/>
      </c:catAx>
      <c:valAx>
        <c:axId val="546721168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0563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070554746079888E-2"/>
          <c:y val="4.6512500284099874E-2"/>
          <c:w val="0.92846038418723231"/>
          <c:h val="0.671236978571918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Arret!$E$49</c:f>
              <c:strCache>
                <c:ptCount val="1"/>
                <c:pt idx="0">
                  <c:v>≤35 anni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Arret!$F$48:$I$48</c:f>
              <c:strCache>
                <c:ptCount val="4"/>
                <c:pt idx="0">
                  <c:v>Assenze per malattia</c:v>
                </c:pt>
                <c:pt idx="1">
                  <c:v>Infortunio</c:v>
                </c:pt>
                <c:pt idx="2">
                  <c:v>Malattia professionale</c:v>
                </c:pt>
                <c:pt idx="3">
                  <c:v>Inidoneità alla guida</c:v>
                </c:pt>
              </c:strCache>
            </c:strRef>
          </c:cat>
          <c:val>
            <c:numRef>
              <c:f>Arret!$F$49:$I$49</c:f>
              <c:numCache>
                <c:formatCode>General</c:formatCode>
                <c:ptCount val="4"/>
                <c:pt idx="0">
                  <c:v>49.658994890925698</c:v>
                </c:pt>
                <c:pt idx="1">
                  <c:v>12.938865711140201</c:v>
                </c:pt>
                <c:pt idx="2">
                  <c:v>34.0395429968478</c:v>
                </c:pt>
                <c:pt idx="3">
                  <c:v>34.700870734812298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13-4289-A2DB-E6AB5BFFAB19}"/>
            </c:ext>
          </c:extLst>
        </c:ser>
        <c:ser>
          <c:idx val="1"/>
          <c:order val="1"/>
          <c:tx>
            <c:strRef>
              <c:f>Arret!$E$50</c:f>
              <c:strCache>
                <c:ptCount val="1"/>
                <c:pt idx="0">
                  <c:v>36-45 anni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Arret!$F$48:$I$48</c:f>
              <c:strCache>
                <c:ptCount val="4"/>
                <c:pt idx="0">
                  <c:v>Assenze per malattia</c:v>
                </c:pt>
                <c:pt idx="1">
                  <c:v>Infortunio</c:v>
                </c:pt>
                <c:pt idx="2">
                  <c:v>Malattia professionale</c:v>
                </c:pt>
                <c:pt idx="3">
                  <c:v>Inidoneità alla guida</c:v>
                </c:pt>
              </c:strCache>
            </c:strRef>
          </c:cat>
          <c:val>
            <c:numRef>
              <c:f>Arret!$F$50:$I$50</c:f>
              <c:numCache>
                <c:formatCode>General</c:formatCode>
                <c:ptCount val="4"/>
                <c:pt idx="0">
                  <c:v>58.908762653058297</c:v>
                </c:pt>
                <c:pt idx="1">
                  <c:v>17.387414552587</c:v>
                </c:pt>
                <c:pt idx="2">
                  <c:v>33.777435970325897</c:v>
                </c:pt>
                <c:pt idx="3">
                  <c:v>38.055626993722299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13-4289-A2DB-E6AB5BFFAB19}"/>
            </c:ext>
          </c:extLst>
        </c:ser>
        <c:ser>
          <c:idx val="2"/>
          <c:order val="2"/>
          <c:tx>
            <c:strRef>
              <c:f>Arret!$E$51</c:f>
              <c:strCache>
                <c:ptCount val="1"/>
                <c:pt idx="0">
                  <c:v>46-55 anni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Arret!$F$48:$I$48</c:f>
              <c:strCache>
                <c:ptCount val="4"/>
                <c:pt idx="0">
                  <c:v>Assenze per malattia</c:v>
                </c:pt>
                <c:pt idx="1">
                  <c:v>Infortunio</c:v>
                </c:pt>
                <c:pt idx="2">
                  <c:v>Malattia professionale</c:v>
                </c:pt>
                <c:pt idx="3">
                  <c:v>Inidoneità alla guida</c:v>
                </c:pt>
              </c:strCache>
            </c:strRef>
          </c:cat>
          <c:val>
            <c:numRef>
              <c:f>Arret!$F$51:$I$51</c:f>
              <c:numCache>
                <c:formatCode>General</c:formatCode>
                <c:ptCount val="4"/>
                <c:pt idx="0">
                  <c:v>51.046780735260199</c:v>
                </c:pt>
                <c:pt idx="1">
                  <c:v>14.5355356385832</c:v>
                </c:pt>
                <c:pt idx="2">
                  <c:v>37.230152268417299</c:v>
                </c:pt>
                <c:pt idx="3">
                  <c:v>27.5551468757353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13-4289-A2DB-E6AB5BFFAB19}"/>
            </c:ext>
          </c:extLst>
        </c:ser>
        <c:ser>
          <c:idx val="3"/>
          <c:order val="3"/>
          <c:tx>
            <c:strRef>
              <c:f>Arret!$E$52</c:f>
              <c:strCache>
                <c:ptCount val="1"/>
                <c:pt idx="0">
                  <c:v>≥ 56 anni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Arret!$F$48:$I$48</c:f>
              <c:strCache>
                <c:ptCount val="4"/>
                <c:pt idx="0">
                  <c:v>Assenze per malattia</c:v>
                </c:pt>
                <c:pt idx="1">
                  <c:v>Infortunio</c:v>
                </c:pt>
                <c:pt idx="2">
                  <c:v>Malattia professionale</c:v>
                </c:pt>
                <c:pt idx="3">
                  <c:v>Inidoneità alla guida</c:v>
                </c:pt>
              </c:strCache>
            </c:strRef>
          </c:cat>
          <c:val>
            <c:numRef>
              <c:f>Arret!$F$52:$I$52</c:f>
              <c:numCache>
                <c:formatCode>General</c:formatCode>
                <c:ptCount val="4"/>
                <c:pt idx="0">
                  <c:v>49.274885885138097</c:v>
                </c:pt>
                <c:pt idx="1">
                  <c:v>16.0101258812462</c:v>
                </c:pt>
                <c:pt idx="2">
                  <c:v>40.465189392262403</c:v>
                </c:pt>
                <c:pt idx="3">
                  <c:v>30.576718939289801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13-4289-A2DB-E6AB5BFFA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67205407"/>
        <c:axId val="622685919"/>
      </c:barChart>
      <c:catAx>
        <c:axId val="967205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22685919"/>
        <c:crosses val="autoZero"/>
        <c:auto val="1"/>
        <c:lblAlgn val="ctr"/>
        <c:lblOffset val="100"/>
        <c:noMultiLvlLbl val="0"/>
      </c:catAx>
      <c:valAx>
        <c:axId val="622685919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7205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AA1EC4-E230-4947-8944-0B205100A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50594D-508D-4974-B799-04AA4A58C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801F1D-94FA-4078-9186-45188BF0F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1F3D2B-FCFF-4224-A50D-816F65622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262504-3683-49B3-98FC-D5BE5CA3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5277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98846F-1626-4016-B059-B4FF957EF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D22749-E044-4A90-A785-637CCF3A5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113F63-A4FC-4B8F-8A79-F50769458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DCB239-F9C2-4D08-8563-8A9E1BEFA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923058-542E-43EF-87A0-74E6766A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B16064-A712-48AC-86CE-D82663EC3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182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56F0E-B514-4817-B265-83D96FA0A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F1607EA-475C-4A1D-9FEC-9F9530417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5C100B-45AA-4EEF-A721-87796580C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300218-C2FF-4358-8EB6-1A71FDE8F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099DCB-E026-43F7-820D-19A883C2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B07AE8-813D-4DF6-BF68-0A23FCC8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6407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DADB46-B5AE-431F-90A6-86B13B69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1CCA80-51D9-4294-8C37-7BF944BF5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66F029-CBCD-4BE5-820A-89F31DFA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44B8A6-F629-431C-8ED7-236A6BA8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6F14C7-3E61-4FA3-A1FD-3830A20A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836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0D8D62-58DC-4139-B405-4AD661C5F2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EDCF63-A484-4709-B5F5-67E8CA660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5F5C09-DE4C-4211-AC8D-F12405070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24E373-F114-4294-98D5-0033522E1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385803-3C00-4EB7-8001-A4B505763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1200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9C442E0-74FA-424A-90CA-2E7C84F4EA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62" b="27536"/>
          <a:stretch/>
        </p:blipFill>
        <p:spPr>
          <a:xfrm>
            <a:off x="10591800" y="6076949"/>
            <a:ext cx="13144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13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355A42-6381-4F37-A9FC-144AB0485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B32125-DD5B-427E-9BB4-279AFD8F2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C38470-929F-4E96-B024-03CF322D6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C10929-2EB4-4348-B728-73C4E50B5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E018F0-F278-40EF-9C30-CBC48B60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2691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5F69C-F951-4A1D-874E-909D06512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73CC96-7AA7-41E4-B6F8-1A1DB8F70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D2D2E8-7879-4514-A707-D4906B539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C45A25-7AFF-4EA3-98F4-132EDA2F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D739CA-4D0C-4E62-B336-01486E4C1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77985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47B34B-D64F-46DB-A097-DAADAAE22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5D2007-CABF-49D6-BF04-E0134B2AC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FC1EB6-2EF6-4B83-ABD7-05989FBD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39DBB5-0DC4-4462-81BB-419C3052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6DF124-110D-486D-BBBD-B64FAA79C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86418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8D62D0-DAA6-40E3-BDDA-99874525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631AD4-409A-4271-8838-43C4FBDCB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696D8EA-7CA9-446E-A06C-742F617BD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ECAEB6-413A-46C1-B4F1-DC0D05F53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17BD8A-EEF8-4568-9592-AF002E781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EFE925-2574-4392-A449-5F266DA75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54336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B6E0B-2783-4D29-A62D-702AB85DA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B5F3B5-9CD6-4976-A022-9F6BF076D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1169BA-4C28-443D-B16E-10B91AA2E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161F2C7-9E07-4A5F-A144-FA95E8712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1733181-18A3-4401-8D6E-DBE925ED9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D8E9369-16B2-43E3-BB23-6C97220C2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2CB4C3E-122A-4B14-B499-489BE15FA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D9BEC6C-6542-4CFD-AAF3-82587763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960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BDFA98-B8DB-4CB5-A152-211F0F3CB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A76494-5A40-4DFD-B05E-E384C2DA5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2A7FAA-75B6-474F-A9EC-2E4FEDFB9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6EBD9A-EAC2-4275-995D-081432271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C26A0D-417B-4DBF-984A-87462EA33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357773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0EA573-4771-46B4-9087-D415E02DC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96FA7B-FEA8-4DEA-A14E-46A6D50C7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E066EF-4799-478A-954D-58174B10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F4F6AD3-37E0-42A1-8C21-FBE6C91F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6973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C867BED-5AF0-4342-9272-5481AF5A4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1DBFAC2-0EF3-414C-B4FD-F81CCE60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330D12-CA9D-4CDD-AC1F-7E5CA411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118860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B55A57-FCFB-48DD-80FB-4250735A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DE40A3-A859-4E82-B6B2-F226CF37D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914D2B-48A3-472B-81A7-A5FC8E436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3E3474-B47C-47C9-8445-77E1B94A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70A5B6-C6CC-42FA-9F25-304402333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C9216A-F928-4CD9-A5E6-4D751A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896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40E61E-85A7-4850-8B9F-E88732D8A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B05D760-04DF-4D59-AB55-A285A68822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F06EC5-46B5-4594-99F1-AD8013180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AFC437-354F-42B1-B00E-D1E0D9BAC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1B5ABA-1D90-4B33-B1EC-B9F273D9A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8C90B8-1093-4684-9E05-6CE2153C0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16881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0F991-2175-416C-8097-F1A98F7E9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B59BD2-03F1-4C31-8B7A-9426B6320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82FBAD-D9DD-4489-A11C-FAB82B2C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E9061B-2B7A-4BC9-A0E0-9BEF920C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A80F3F-E4CF-49E7-B283-1E138EF8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659215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9E3E2FA-1B79-4725-88BF-7D904CF86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5756B7F-17B9-4401-A36E-1CCEE6636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C427A2-29E8-4DF9-BBB8-83B8C6AD5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9B0633-579B-49A4-B54F-FDC8DA84C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D0BD75-707C-48F1-AB06-AD1EA664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6664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34C4DE-58EF-4982-9C34-C768931B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BD63F2-1C15-4529-92EA-EAEEB4100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09336D-15FA-4244-A69B-924B7B162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67CAD1-4495-4E9D-AF58-18707FAB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918BEC-C471-4FE3-A97B-820063ECC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3009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264BBD-6CF2-4E8C-A195-BCFD09B54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3332D1-5446-437B-8465-0BB14E961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8882DF-C548-46D1-8462-7B05C2D32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674C15-6A3A-4886-8A25-C9E76C330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395A67-E704-4601-BA06-9F609F61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A14969-5355-4502-BB9F-2559F01AB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8341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120D64-EF66-47FA-BEAE-F2F2970E2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5F2A3C-9EC0-493D-A1B8-0406DF01C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552C57-659B-47EC-8EEA-A6A746ED5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F7238A-8867-4BAC-AF2B-D946F4E46E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976130B-B391-4C4B-8BB5-CB608D139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5CC7806-BFB9-4315-B3B9-61CD64DCB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D277781-F624-4264-BCBE-513A2E45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D304D8-2984-406A-818D-12097C238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6443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61D91A-67EF-4CF7-BF47-F89237F2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7ED7A33-81DB-4A17-9013-EEDFA14A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3D71791-1157-4F38-85B0-F1FC0094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B68992-DEAB-43AB-8623-ABB0A3AAE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4281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8F7C8E8-2AAD-4835-A220-2487DC80858C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140" y="6005780"/>
            <a:ext cx="2034602" cy="644356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E54492F-3A15-4BC2-B6F6-98A07BAE918E}"/>
              </a:ext>
            </a:extLst>
          </p:cNvPr>
          <p:cNvCxnSpPr>
            <a:cxnSpLocks/>
          </p:cNvCxnSpPr>
          <p:nvPr userDrawn="1"/>
        </p:nvCxnSpPr>
        <p:spPr>
          <a:xfrm flipH="1">
            <a:off x="304800" y="6557554"/>
            <a:ext cx="9527178" cy="0"/>
          </a:xfrm>
          <a:prstGeom prst="line">
            <a:avLst/>
          </a:prstGeom>
          <a:ln w="73025">
            <a:solidFill>
              <a:srgbClr val="C600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17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3099D159-4FE5-46C1-88D0-D821A1A107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523" y="5829300"/>
            <a:ext cx="1420579" cy="83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3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1F198FA-2BD4-44E4-945C-AC3F3734AE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369404"/>
            <a:ext cx="15240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29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AA9BFBE-CDB4-495F-A34C-FD6F344B2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AEC81D-71AE-45D1-9705-DC10D23E5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98CF50-421D-4AD5-9628-99F86226F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D1B4E-1868-42FD-9FEB-0F399A56BF2C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4A0F90-29E4-4C37-8C63-6908F84FA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056DEE-6B8E-4684-830F-B0A0FBD96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6E3A4-F308-433C-B9FE-18526A13675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475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1" r:id="rId8"/>
    <p:sldLayoutId id="2147483674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B61E655-CC13-4BF9-982F-AF7DB6AB8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0B9AB8-58F1-448A-A1D3-3C64A2C2B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3D08EA-07A8-4B89-935E-E4F3546420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7E28A-A70B-4D58-8F79-6B1281AD8008}" type="datetimeFigureOut">
              <a:rPr lang="fr-CH" smtClean="0"/>
              <a:t>29.05.2024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57BAAB-B5F9-4843-90B1-A3021BFB6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AF9BC7-EACE-417A-A16B-891235DD0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4B99-4115-4DA8-BCB1-2A230CEA1F9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33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542260" y="222471"/>
            <a:ext cx="1088762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Assemblea VPT </a:t>
            </a:r>
          </a:p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del settore BUS </a:t>
            </a:r>
          </a:p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maggio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</a:p>
          <a:p>
            <a:endParaRPr lang="fr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800" dirty="0" err="1">
                <a:latin typeface="Arial" panose="020B0604020202020204" pitchFamily="34" charset="0"/>
                <a:cs typeface="Arial" panose="020B0604020202020204" pitchFamily="34" charset="0"/>
              </a:rPr>
              <a:t>Riflessione</a:t>
            </a:r>
            <a:r>
              <a:rPr lang="fr-CH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2800" dirty="0" err="1">
                <a:latin typeface="Arial" panose="020B0604020202020204" pitchFamily="34" charset="0"/>
                <a:cs typeface="Arial" panose="020B0604020202020204" pitchFamily="34" charset="0"/>
              </a:rPr>
              <a:t>sulla</a:t>
            </a:r>
            <a:r>
              <a:rPr lang="fr-CH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>
                <a:latin typeface="Arial" panose="020B0604020202020204" pitchFamily="34" charset="0"/>
                <a:cs typeface="Arial" panose="020B0604020202020204" pitchFamily="34" charset="0"/>
              </a:rPr>
              <a:t>pubblicazione</a:t>
            </a:r>
            <a:r>
              <a:rPr lang="fr-CH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8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fr-CH" sz="2800" dirty="0" err="1">
                <a:latin typeface="Arial" panose="020B0604020202020204" pitchFamily="34" charset="0"/>
                <a:cs typeface="Arial" panose="020B0604020202020204" pitchFamily="34" charset="0"/>
              </a:rPr>
              <a:t>Finché</a:t>
            </a:r>
            <a:r>
              <a:rPr lang="fr-CH" sz="2800" dirty="0">
                <a:latin typeface="Arial" panose="020B0604020202020204" pitchFamily="34" charset="0"/>
                <a:cs typeface="Arial" panose="020B0604020202020204" pitchFamily="34" charset="0"/>
              </a:rPr>
              <a:t> c’è la </a:t>
            </a:r>
            <a:r>
              <a:rPr lang="fr-CH" sz="2800" dirty="0" err="1">
                <a:latin typeface="Arial" panose="020B0604020202020204" pitchFamily="34" charset="0"/>
                <a:cs typeface="Arial" panose="020B0604020202020204" pitchFamily="34" charset="0"/>
              </a:rPr>
              <a:t>salute</a:t>
            </a:r>
            <a:r>
              <a:rPr lang="fr-CH" sz="2800" dirty="0">
                <a:latin typeface="Arial" panose="020B0604020202020204" pitchFamily="34" charset="0"/>
                <a:cs typeface="Arial" panose="020B0604020202020204" pitchFamily="34" charset="0"/>
              </a:rPr>
              <a:t>… »</a:t>
            </a:r>
            <a:endParaRPr lang="fr-CH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6FB44EE-76E8-10C5-C674-DC4114E209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086" y="298523"/>
            <a:ext cx="4484358" cy="63370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4990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Utilizzo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dell'opuscolo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I nostri colleghi: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informazioni e ringraziamenti.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CH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Membri</a:t>
            </a: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fr-CH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sindacalizzati</a:t>
            </a: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Lettera alle aziende di trasporto pubblico: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richieste: orari di lavoro migliori, orari più brevi, introduzione del part-time, possibilità di alzarsi durante le ore di guida e di andare in bagno. Misure per le donne. Rilancio della Tavola rotonda?</a:t>
            </a:r>
            <a:b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Lettera ai committenti: comuni/cantoni.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Corrispondenza tra domanda di trasporto e risorse disponibili. Corsie dedicate per gli autobus.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Lettera alla SUVA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(riconoscimento delle malattie professionali).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02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Quarto sondaggio TRAPHEAC del 31 maggio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https://trapheac.ch/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2DB8DF5-E075-43CB-34CC-F80B71690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642" y="2189429"/>
            <a:ext cx="4044696" cy="404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3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Discussione</a:t>
            </a:r>
            <a:endParaRPr lang="fr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CH" sz="5400" b="1" dirty="0">
                <a:latin typeface="Arial" panose="020B0604020202020204" pitchFamily="34" charset="0"/>
                <a:cs typeface="Arial" panose="020B0604020202020204" pitchFamily="34" charset="0"/>
              </a:rPr>
              <a:t>Grazie per l'</a:t>
            </a:r>
            <a:r>
              <a:rPr lang="fr-CH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attenzione</a:t>
            </a:r>
            <a:r>
              <a:rPr lang="fr-CH" sz="54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CH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5400" b="1" dirty="0">
                <a:latin typeface="Arial" panose="020B0604020202020204" pitchFamily="34" charset="0"/>
                <a:cs typeface="Arial" panose="020B0604020202020204" pitchFamily="34" charset="0"/>
              </a:rPr>
              <a:t>Tempo per domande, commenti e suggerimenti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4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1118934" y="222471"/>
            <a:ext cx="10310948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Schema della presentazione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1. Principali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 risultati e insegnamenti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dell'opuscolo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. 		Richieste e campagne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da attuare.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Riconoscimento delle malattie professionali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collegate 		a questi problemi di salute.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Diversi possibili utilizzi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di questo opuscolo (colleghi e diversi 	attori dell'industria degli autobus).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4. Questioni relative alla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quarta indagine TRAPHEAC sulla salute, 	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che inizierà il 27 maggio 2024.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Discussione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congiunta su tutti questi argomenti per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 		identificare le priorità d'azione.</a:t>
            </a: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61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C5718F9-02A3-3FF2-85D2-F097532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530359"/>
              </p:ext>
            </p:extLst>
          </p:nvPr>
        </p:nvGraphicFramePr>
        <p:xfrm>
          <a:off x="2280492" y="624798"/>
          <a:ext cx="7629365" cy="581160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629365">
                  <a:extLst>
                    <a:ext uri="{9D8B030D-6E8A-4147-A177-3AD203B41FA5}">
                      <a16:colId xmlns:a16="http://schemas.microsoft.com/office/drawing/2014/main" val="1447300944"/>
                    </a:ext>
                  </a:extLst>
                </a:gridCol>
              </a:tblGrid>
              <a:tr h="421724">
                <a:tc>
                  <a:txBody>
                    <a:bodyPr/>
                    <a:lstStyle/>
                    <a:p>
                      <a:r>
                        <a:rPr lang="fr-CH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fr-CH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Principali</a:t>
                      </a:r>
                      <a:r>
                        <a:rPr lang="fr-CH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risultati</a:t>
                      </a:r>
                      <a:r>
                        <a:rPr lang="fr-CH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endParaRPr lang="fr-CH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379447"/>
                  </a:ext>
                </a:extLst>
              </a:tr>
              <a:tr h="588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b="1" dirty="0">
                          <a:solidFill>
                            <a:srgbClr val="FF0000"/>
                          </a:solidFill>
                          <a:effectLst/>
                        </a:rPr>
                        <a:t>Tabella 1. Quali problemi di salute riscontra almeno una volta al mese?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9050" marR="19050" marT="0" marB="0">
                    <a:solidFill>
                      <a:schemeClr val="dk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358636"/>
                  </a:ext>
                </a:extLst>
              </a:tr>
              <a:tr h="588702">
                <a:tc>
                  <a:txBody>
                    <a:bodyPr/>
                    <a:lstStyle/>
                    <a:p>
                      <a:pPr rtl="0"/>
                      <a:r>
                        <a:rPr lang="fr-CH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it-IT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Dolori muscolari alle spalle o al collo</a:t>
                      </a:r>
                      <a:r>
                        <a:rPr lang="fr-CH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(56,7 %)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69044821"/>
                  </a:ext>
                </a:extLst>
              </a:tr>
              <a:tr h="531418">
                <a:tc>
                  <a:txBody>
                    <a:bodyPr/>
                    <a:lstStyle/>
                    <a:p>
                      <a:pPr rtl="0"/>
                      <a:r>
                        <a:rPr lang="fr-CH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fr-CH" sz="2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Affaticamento</a:t>
                      </a:r>
                      <a:r>
                        <a:rPr lang="fr-CH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anomalo</a:t>
                      </a:r>
                      <a:r>
                        <a:rPr lang="fr-CH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(51,4 %)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15439544"/>
                  </a:ext>
                </a:extLst>
              </a:tr>
              <a:tr h="531418">
                <a:tc>
                  <a:txBody>
                    <a:bodyPr/>
                    <a:lstStyle/>
                    <a:p>
                      <a:pPr rtl="0"/>
                      <a:r>
                        <a:rPr lang="fr-CH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Mal di </a:t>
                      </a:r>
                      <a:r>
                        <a:rPr lang="fr-CH" sz="2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schiena</a:t>
                      </a:r>
                      <a:r>
                        <a:rPr lang="fr-CH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(50 %)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13846977"/>
                  </a:ext>
                </a:extLst>
              </a:tr>
              <a:tr h="540163">
                <a:tc>
                  <a:txBody>
                    <a:bodyPr/>
                    <a:lstStyle/>
                    <a:p>
                      <a:r>
                        <a:rPr lang="fr-CH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fr-CH" sz="2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Problemi</a:t>
                      </a:r>
                      <a:r>
                        <a:rPr lang="fr-CH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fr-CH" sz="2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sonno</a:t>
                      </a:r>
                      <a:r>
                        <a:rPr lang="fr-CH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(46,2 %)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55350286"/>
                  </a:ext>
                </a:extLst>
              </a:tr>
              <a:tr h="5203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fr-CH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Stress </a:t>
                      </a:r>
                      <a:r>
                        <a:rPr lang="fr-CH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(43,1 %)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42304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Mal di testa </a:t>
                      </a:r>
                      <a:r>
                        <a:rPr lang="fr-CH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(31,8 %)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49358538"/>
                  </a:ext>
                </a:extLst>
              </a:tr>
              <a:tr h="478277"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>
                          <a:effectLst/>
                        </a:rPr>
                        <a:t>Origine: Unisanté 2023</a:t>
                      </a:r>
                      <a:endParaRPr lang="fr-CH" sz="2000" b="1" dirty="0">
                        <a:effectLst/>
                        <a:latin typeface="Relevant Normal" panose="00000500000000000000" pitchFamily="50" charset="0"/>
                        <a:ea typeface="Relevant Normal" panose="00000500000000000000" pitchFamily="50" charset="0"/>
                        <a:cs typeface="Relevant Normal" panose="00000500000000000000" pitchFamily="50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50201321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B1FD0617-6042-C48A-10CB-0DD5B3926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33988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73237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Principali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Grafico 1. Problemi di salute nel </a:t>
            </a:r>
            <a:r>
              <a:rPr lang="fr-CH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</a:t>
            </a:r>
            <a:r>
              <a:rPr lang="fr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fr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CH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fr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CH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D7B56A08-E2EF-3530-41B0-5445E4D3E1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2929301"/>
              </p:ext>
            </p:extLst>
          </p:nvPr>
        </p:nvGraphicFramePr>
        <p:xfrm>
          <a:off x="565474" y="1968500"/>
          <a:ext cx="9982023" cy="4655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2330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Principali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Grafico 2. Assenze per malattia, infortunio, malattie professionali e inidoneità alla guida per fasce d’età nel 2021</a:t>
            </a:r>
            <a:r>
              <a:rPr lang="fr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fr-CH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D8C783D8-A07C-1354-330C-F7E2520B28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1838955"/>
              </p:ext>
            </p:extLst>
          </p:nvPr>
        </p:nvGraphicFramePr>
        <p:xfrm>
          <a:off x="860516" y="2092227"/>
          <a:ext cx="9655084" cy="4168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8418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C5718F9-02A3-3FF2-85D2-F097532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374287"/>
              </p:ext>
            </p:extLst>
          </p:nvPr>
        </p:nvGraphicFramePr>
        <p:xfrm>
          <a:off x="2282142" y="827998"/>
          <a:ext cx="7627715" cy="515877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627715">
                  <a:extLst>
                    <a:ext uri="{9D8B030D-6E8A-4147-A177-3AD203B41FA5}">
                      <a16:colId xmlns:a16="http://schemas.microsoft.com/office/drawing/2014/main" val="1447300944"/>
                    </a:ext>
                  </a:extLst>
                </a:gridCol>
              </a:tblGrid>
              <a:tr h="688286">
                <a:tc>
                  <a:txBody>
                    <a:bodyPr/>
                    <a:lstStyle/>
                    <a:p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fr-CH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Principali</a:t>
                      </a:r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risultati</a:t>
                      </a:r>
                      <a:endParaRPr lang="fr-CH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905659"/>
                  </a:ext>
                </a:extLst>
              </a:tr>
              <a:tr h="1062836">
                <a:tc>
                  <a:txBody>
                    <a:bodyPr/>
                    <a:lstStyle/>
                    <a:p>
                      <a:r>
                        <a:rPr lang="it-IT" sz="2800" b="1" dirty="0">
                          <a:solidFill>
                            <a:srgbClr val="FF0000"/>
                          </a:solidFill>
                          <a:effectLst/>
                        </a:rPr>
                        <a:t>Tabella</a:t>
                      </a:r>
                      <a:r>
                        <a:rPr lang="fr-CH" sz="2800" b="1" dirty="0">
                          <a:solidFill>
                            <a:srgbClr val="FF0000"/>
                          </a:solidFill>
                          <a:effectLst/>
                        </a:rPr>
                        <a:t> 2. </a:t>
                      </a:r>
                      <a:r>
                        <a:rPr lang="it-IT" sz="2800" b="1" dirty="0">
                          <a:solidFill>
                            <a:srgbClr val="FF0000"/>
                          </a:solidFill>
                          <a:effectLst/>
                        </a:rPr>
                        <a:t>Fattori che pesano particolarmente sui conducenti di autobus </a:t>
                      </a:r>
                      <a:r>
                        <a:rPr lang="fr-CH" sz="2800" b="1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fr-CH" sz="2800" b="1" dirty="0" err="1">
                          <a:solidFill>
                            <a:srgbClr val="FF0000"/>
                          </a:solidFill>
                          <a:effectLst/>
                        </a:rPr>
                        <a:t>gravoso</a:t>
                      </a:r>
                      <a:r>
                        <a:rPr lang="fr-CH" sz="2800" b="1" dirty="0">
                          <a:solidFill>
                            <a:srgbClr val="FF0000"/>
                          </a:solidFill>
                          <a:effectLst/>
                        </a:rPr>
                        <a:t> e molto </a:t>
                      </a:r>
                      <a:r>
                        <a:rPr lang="fr-CH" sz="2800" b="1" dirty="0" err="1">
                          <a:solidFill>
                            <a:srgbClr val="FF0000"/>
                          </a:solidFill>
                          <a:effectLst/>
                        </a:rPr>
                        <a:t>gravoso</a:t>
                      </a:r>
                      <a:r>
                        <a:rPr lang="fr-CH" sz="2800" b="1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</a:p>
                    <a:p>
                      <a:endParaRPr lang="fr-CH" sz="2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4239379447"/>
                  </a:ext>
                </a:extLst>
              </a:tr>
              <a:tr h="588702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Turni 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oltre 10 ore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(+ di 82 %)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69044821"/>
                  </a:ext>
                </a:extLst>
              </a:tr>
              <a:tr h="531418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Comportamento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dei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ciclisti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(+ di 80 %)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15439544"/>
                  </a:ext>
                </a:extLst>
              </a:tr>
              <a:tr h="531418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Lunghi periodi senza servizi igienici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(+ di 75 %)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13846977"/>
                  </a:ext>
                </a:extLst>
              </a:tr>
              <a:tr h="540163">
                <a:tc>
                  <a:txBody>
                    <a:bodyPr/>
                    <a:lstStyle/>
                    <a:p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Aggressività 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degli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altri utenti della strada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(ca. 70 %)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55350286"/>
                  </a:ext>
                </a:extLst>
              </a:tr>
              <a:tr h="5203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Durata di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guida di oltre 4 ore </a:t>
                      </a:r>
                      <a:r>
                        <a:rPr lang="fr-CH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(ca. 67 %)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42304719"/>
                  </a:ext>
                </a:extLst>
              </a:tr>
              <a:tr h="478277"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>
                          <a:effectLst/>
                        </a:rPr>
                        <a:t>Origine: Unisanté</a:t>
                      </a:r>
                      <a:endParaRPr lang="fr-CH" sz="2000" b="1" dirty="0">
                        <a:effectLst/>
                        <a:latin typeface="Relevant Normal" panose="00000500000000000000" pitchFamily="50" charset="0"/>
                        <a:ea typeface="Relevant Normal" panose="00000500000000000000" pitchFamily="50" charset="0"/>
                        <a:cs typeface="Relevant Normal" panose="00000500000000000000" pitchFamily="50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50201321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B1FD0617-6042-C48A-10CB-0DD5B3926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33988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9548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C5718F9-02A3-3FF2-85D2-F097532A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836867"/>
              </p:ext>
            </p:extLst>
          </p:nvPr>
        </p:nvGraphicFramePr>
        <p:xfrm>
          <a:off x="2282142" y="827998"/>
          <a:ext cx="7627715" cy="521720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627715">
                  <a:extLst>
                    <a:ext uri="{9D8B030D-6E8A-4147-A177-3AD203B41FA5}">
                      <a16:colId xmlns:a16="http://schemas.microsoft.com/office/drawing/2014/main" val="1447300944"/>
                    </a:ext>
                  </a:extLst>
                </a:gridCol>
              </a:tblGrid>
              <a:tr h="824874">
                <a:tc>
                  <a:txBody>
                    <a:bodyPr/>
                    <a:lstStyle/>
                    <a:p>
                      <a:r>
                        <a:rPr lang="fr-CH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it-IT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Richieste e campagne</a:t>
                      </a:r>
                      <a:endParaRPr lang="fr-CH" sz="2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9050" marR="190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905659"/>
                  </a:ext>
                </a:extLst>
              </a:tr>
              <a:tr h="892023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turni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 servizio di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oltre 10 ore 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devono essere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vietati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9000">
                          <a:schemeClr val="accent1">
                            <a:lumMod val="45000"/>
                            <a:lumOff val="55000"/>
                          </a:schemeClr>
                        </a:gs>
                        <a:gs pos="88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69044821"/>
                  </a:ext>
                </a:extLst>
              </a:tr>
              <a:tr h="1537917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lunghi periodi senza potersi recare alla toilette 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sono uno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scandalo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 mettono in chiaro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pericolo la salute 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dei nostri colleghi</a:t>
                      </a:r>
                      <a:endParaRPr lang="fr-CH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9000">
                          <a:schemeClr val="accent1">
                            <a:lumMod val="45000"/>
                            <a:lumOff val="55000"/>
                          </a:schemeClr>
                        </a:gs>
                        <a:gs pos="88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15439544"/>
                  </a:ext>
                </a:extLst>
              </a:tr>
              <a:tr h="1315031">
                <a:tc>
                  <a:txBody>
                    <a:bodyPr/>
                    <a:lstStyle/>
                    <a:p>
                      <a:pPr rtl="0"/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Periodi di oltre quattro ore al volante 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senza possibilità di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fermarsi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alzarsi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 sgranchirsi sono al limite del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maltrattamento</a:t>
                      </a:r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CH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9000">
                          <a:schemeClr val="accent1">
                            <a:lumMod val="45000"/>
                            <a:lumOff val="55000"/>
                          </a:schemeClr>
                        </a:gs>
                        <a:gs pos="88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13846977"/>
                  </a:ext>
                </a:extLst>
              </a:tr>
              <a:tr h="647357">
                <a:tc>
                  <a:txBody>
                    <a:bodyPr/>
                    <a:lstStyle/>
                    <a:p>
                      <a:r>
                        <a:rPr lang="fr-CH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it-IT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Disporre di corsie dedicate </a:t>
                      </a:r>
                      <a:r>
                        <a:rPr lang="it-IT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 gli autobus</a:t>
                      </a:r>
                      <a:endParaRPr lang="fr-CH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9000">
                          <a:schemeClr val="accent1">
                            <a:lumMod val="45000"/>
                            <a:lumOff val="55000"/>
                          </a:schemeClr>
                        </a:gs>
                        <a:gs pos="88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55350286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B1FD0617-6042-C48A-10CB-0DD5B3926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33988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59351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Riconoscimento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delle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malattie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professionali</a:t>
            </a:r>
            <a:r>
              <a:rPr lang="fr-CH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14A7377-56CB-43D3-63D3-F4E1233FB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16" y="1100157"/>
            <a:ext cx="9084823" cy="529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124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B5E4CB6-984E-42BA-99BD-1E5B614F553C}"/>
              </a:ext>
            </a:extLst>
          </p:cNvPr>
          <p:cNvSpPr txBox="1"/>
          <p:nvPr/>
        </p:nvSpPr>
        <p:spPr>
          <a:xfrm>
            <a:off x="860516" y="461010"/>
            <a:ext cx="103109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fr-CH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Riconoscimento</a:t>
            </a:r>
            <a:r>
              <a:rPr lang="fr-CH" sz="3200" b="1" dirty="0">
                <a:latin typeface="Arial" panose="020B0604020202020204" pitchFamily="34" charset="0"/>
                <a:cs typeface="Arial" panose="020B0604020202020204" pitchFamily="34" charset="0"/>
              </a:rPr>
              <a:t> delle </a:t>
            </a:r>
            <a:r>
              <a:rPr lang="fr-CH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malattie</a:t>
            </a:r>
            <a:r>
              <a:rPr lang="fr-CH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professionali</a:t>
            </a:r>
            <a:r>
              <a:rPr lang="fr-CH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Il datore di lavoro è tenuto a prevenire gli infortuni e le malattie professionali adottando tutte le misure necessarie in base alle esperienze acquisite, applicabili secondo lo stato attuale della tecnica e adeguate alle circostanze presenti</a:t>
            </a:r>
            <a:r>
              <a:rPr lang="fr-CH" sz="3200" dirty="0">
                <a:latin typeface="Arial" panose="020B0604020202020204" pitchFamily="34" charset="0"/>
                <a:cs typeface="Arial" panose="020B0604020202020204" pitchFamily="34" charset="0"/>
              </a:rPr>
              <a:t>. »</a:t>
            </a:r>
          </a:p>
          <a:p>
            <a:endParaRPr lang="fr-CH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Ufficio federale della sanità pubblica, UFSP</a:t>
            </a:r>
            <a:b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9992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Microsoft Office PowerPoint</Application>
  <PresentationFormat>Grand écran</PresentationFormat>
  <Paragraphs>75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Relevant Normal</vt:lpstr>
      <vt:lpstr>Wingdings</vt:lpstr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Bouverat Arnaud</dc:creator>
  <cp:lastModifiedBy>Sancey Yves</cp:lastModifiedBy>
  <cp:revision>51</cp:revision>
  <dcterms:created xsi:type="dcterms:W3CDTF">2022-05-23T13:13:09Z</dcterms:created>
  <dcterms:modified xsi:type="dcterms:W3CDTF">2024-05-29T15:13:53Z</dcterms:modified>
</cp:coreProperties>
</file>